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0" r:id="rId1"/>
  </p:sldMasterIdLst>
  <p:notesMasterIdLst>
    <p:notesMasterId r:id="rId21"/>
  </p:notesMasterIdLst>
  <p:sldIdLst>
    <p:sldId id="256" r:id="rId2"/>
    <p:sldId id="559" r:id="rId3"/>
    <p:sldId id="564" r:id="rId4"/>
    <p:sldId id="532" r:id="rId5"/>
    <p:sldId id="533" r:id="rId6"/>
    <p:sldId id="534" r:id="rId7"/>
    <p:sldId id="535" r:id="rId8"/>
    <p:sldId id="536" r:id="rId9"/>
    <p:sldId id="537" r:id="rId10"/>
    <p:sldId id="538" r:id="rId11"/>
    <p:sldId id="539" r:id="rId12"/>
    <p:sldId id="540" r:id="rId13"/>
    <p:sldId id="541" r:id="rId14"/>
    <p:sldId id="542" r:id="rId15"/>
    <p:sldId id="543" r:id="rId16"/>
    <p:sldId id="544" r:id="rId17"/>
    <p:sldId id="545" r:id="rId18"/>
    <p:sldId id="546" r:id="rId19"/>
    <p:sldId id="396" r:id="rId20"/>
  </p:sldIdLst>
  <p:sldSz cx="9144000" cy="6858000" type="screen4x3"/>
  <p:notesSz cx="7315200" cy="9601200"/>
  <p:defaultTextStyle>
    <a:defPPr>
      <a:defRPr lang="ar-E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50ACAF93-89E1-4E6A-B2EF-B9A9B9CBB539}">
          <p14:sldIdLst>
            <p14:sldId id="256"/>
            <p14:sldId id="559"/>
            <p14:sldId id="564"/>
            <p14:sldId id="532"/>
            <p14:sldId id="533"/>
            <p14:sldId id="534"/>
            <p14:sldId id="535"/>
            <p14:sldId id="536"/>
            <p14:sldId id="537"/>
            <p14:sldId id="538"/>
            <p14:sldId id="539"/>
            <p14:sldId id="540"/>
            <p14:sldId id="541"/>
            <p14:sldId id="542"/>
            <p14:sldId id="543"/>
            <p14:sldId id="544"/>
            <p14:sldId id="545"/>
            <p14:sldId id="546"/>
            <p14:sldId id="39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7E4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4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6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5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7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44963" y="0"/>
            <a:ext cx="3170237" cy="479425"/>
          </a:xfrm>
          <a:prstGeom prst="rect">
            <a:avLst/>
          </a:prstGeom>
        </p:spPr>
        <p:txBody>
          <a:bodyPr vert="horz" lIns="96661" tIns="48331" rIns="96661" bIns="48331" rtlCol="1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3170237" cy="479425"/>
          </a:xfrm>
          <a:prstGeom prst="rect">
            <a:avLst/>
          </a:prstGeom>
        </p:spPr>
        <p:txBody>
          <a:bodyPr vert="horz" lIns="96661" tIns="48331" rIns="96661" bIns="48331" rtlCol="1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12BF4B7-3839-4418-86CE-AD11D9E124CD}" type="datetimeFigureOut">
              <a:rPr lang="ar-EG"/>
              <a:pPr>
                <a:defRPr/>
              </a:pPr>
              <a:t>29/02/1436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1" anchor="ctr"/>
          <a:lstStyle/>
          <a:p>
            <a:pPr lvl="0"/>
            <a:endParaRPr lang="ar-EG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44963" y="9120188"/>
            <a:ext cx="3170237" cy="479425"/>
          </a:xfrm>
          <a:prstGeom prst="rect">
            <a:avLst/>
          </a:prstGeom>
        </p:spPr>
        <p:txBody>
          <a:bodyPr vert="horz" lIns="96661" tIns="48331" rIns="96661" bIns="48331" rtlCol="1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9120188"/>
            <a:ext cx="3170237" cy="479425"/>
          </a:xfrm>
          <a:prstGeom prst="rect">
            <a:avLst/>
          </a:prstGeom>
        </p:spPr>
        <p:txBody>
          <a:bodyPr vert="horz" lIns="96661" tIns="48331" rIns="96661" bIns="48331" rtlCol="1" anchor="b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CDBC142-2D16-4DDF-97ED-33A4FF13D99D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63687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DBC142-2D16-4DDF-97ED-33A4FF13D99D}" type="slidenum">
              <a:rPr lang="ar-EG" smtClean="0"/>
              <a:pPr>
                <a:defRPr/>
              </a:pPr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63727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84260E-26C0-4A3B-82D9-FB7759148AE4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BBC7B-D383-4CF8-86ED-19A1AD065653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6834158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978E6D-6F19-4431-853D-07B9BB2E09D0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82403-7586-4834-AAA0-DDF5A07CE503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2343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209542-5954-4EEE-BD5F-FBCCBF9954DC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DC784-C8DF-4B4B-B3F6-E654AB3309C2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8547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 userDrawn="1"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1"/>
          <p:cNvPicPr>
            <a:picLocks noChangeAspect="1" noChangeArrowheads="1"/>
          </p:cNvPicPr>
          <p:nvPr userDrawn="1"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75156" y="5093168"/>
            <a:ext cx="1425298" cy="136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6" name="Picture 32" descr="banha10.jpg"/>
          <p:cNvPicPr>
            <a:picLocks noChangeAspect="1"/>
          </p:cNvPicPr>
          <p:nvPr userDrawn="1"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7317519" y="5105869"/>
            <a:ext cx="1751325" cy="136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7" name="Picture 0" descr="DSC_0049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2" t="27084" r="9448" b="11693"/>
          <a:stretch>
            <a:fillRect/>
          </a:stretch>
        </p:blipFill>
        <p:spPr bwMode="auto">
          <a:xfrm>
            <a:off x="3878827" y="5131480"/>
            <a:ext cx="1357312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55BE11-29B1-45B3-B400-F557E365050F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C3D8E-9603-440D-B0AC-09AD4AE9A199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0863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F0C06D-63C6-42F0-92D2-8E1DD6AD97A3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D100C-401E-422D-9944-56D1C8044B76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3261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5FD9E-DDFE-462A-9D05-92408A0DB3B5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670ED-24B1-44C6-BBAC-D2B31D48A277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524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867905-4CE7-455E-AF4E-72B3EF90AB24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5ABC4-FAC4-40B4-B3FF-6F266F731889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0664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9C2A7F-5B67-494B-8D61-1C35415E5CC0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06D1DF-DF9D-42C1-9C31-5C9BAB3A8139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421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EAAE9A-8D96-45E0-AEB0-9AA13CCBACAB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303D1-90AA-45CA-9FF4-014D40B62AC8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9722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1B6761-F88D-4BB7-A8F9-22015062DE05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77344-8799-4A55-825E-AB2239615A78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66797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6FEDE0-ECDF-4B93-98FB-4B8631AD5315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EC08A-417D-4313-934B-E83BC8EFBD9C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2231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84260E-26C0-4A3B-82D9-FB7759148AE4}" type="datetime8">
              <a:rPr lang="ar-EG" smtClean="0"/>
              <a:pPr>
                <a:defRPr/>
              </a:pPr>
              <a:t>21 كانون الأول، 14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8BBC7B-D383-4CF8-86ED-19A1AD065653}" type="slidenum">
              <a:rPr lang="ar-EG" smtClean="0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9686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1" r:id="rId1"/>
    <p:sldLayoutId id="2147484192" r:id="rId2"/>
    <p:sldLayoutId id="2147484193" r:id="rId3"/>
    <p:sldLayoutId id="2147484194" r:id="rId4"/>
    <p:sldLayoutId id="2147484195" r:id="rId5"/>
    <p:sldLayoutId id="2147484196" r:id="rId6"/>
    <p:sldLayoutId id="2147484197" r:id="rId7"/>
    <p:sldLayoutId id="2147484198" r:id="rId8"/>
    <p:sldLayoutId id="2147484199" r:id="rId9"/>
    <p:sldLayoutId id="2147484200" r:id="rId10"/>
    <p:sldLayoutId id="2147484201" r:id="rId11"/>
    <p:sldLayoutId id="2147484202" r:id="rId12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Renewable%20energy%20ppt%20-%20YouTube.fl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0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Renewable%20energy%20ppt%20-%20YouTube.flv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Renewable%20energy%20ppt%20-%20YouTube.flv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8.bin"/><Relationship Id="rId18" Type="http://schemas.openxmlformats.org/officeDocument/2006/relationships/oleObject" Target="../embeddings/oleObject12.bin"/><Relationship Id="rId3" Type="http://schemas.openxmlformats.org/officeDocument/2006/relationships/oleObject" Target="../embeddings/oleObject3.bin"/><Relationship Id="rId21" Type="http://schemas.openxmlformats.org/officeDocument/2006/relationships/image" Target="../media/image15.wmf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7.bin"/><Relationship Id="rId24" Type="http://schemas.openxmlformats.org/officeDocument/2006/relationships/oleObject" Target="../embeddings/oleObject16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5.bin"/><Relationship Id="rId10" Type="http://schemas.openxmlformats.org/officeDocument/2006/relationships/image" Target="../media/image11.wmf"/><Relationship Id="rId19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3.wmf"/><Relationship Id="rId22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1">
                <a:tint val="94000"/>
                <a:shade val="94000"/>
                <a:satMod val="160000"/>
                <a:alpha val="0"/>
                <a:lumMod val="1000"/>
                <a:lumOff val="99000"/>
              </a:schemeClr>
            </a:gs>
            <a:gs pos="100000">
              <a:schemeClr val="bg1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 idx="4294967295"/>
          </p:nvPr>
        </p:nvSpPr>
        <p:spPr>
          <a:xfrm>
            <a:off x="685800" y="447675"/>
            <a:ext cx="7704138" cy="1257300"/>
          </a:xfrm>
        </p:spPr>
        <p:txBody>
          <a:bodyPr/>
          <a:lstStyle/>
          <a:p>
            <a:pPr marL="182880" indent="0" algn="ctr">
              <a:lnSpc>
                <a:spcPct val="115000"/>
              </a:lnSpc>
              <a:spcAft>
                <a:spcPct val="0"/>
              </a:spcAft>
              <a:buNone/>
              <a:defRPr/>
            </a:pPr>
            <a:r>
              <a:rPr lang="en-US" sz="66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Automatic Control</a:t>
            </a:r>
            <a:endParaRPr lang="en-US" sz="6600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Bright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2800" y="1886865"/>
            <a:ext cx="7634513" cy="1669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By</a:t>
            </a:r>
          </a:p>
          <a:p>
            <a:pPr algn="ctr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Dr. / Mohamed Ahmed Ebrahim Mohamed</a:t>
            </a:r>
          </a:p>
          <a:p>
            <a:pPr algn="ctr" rtl="1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35426" y="3693886"/>
            <a:ext cx="8244114" cy="1669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E-mail: mohamedahmed_en@yahoo.com</a:t>
            </a:r>
          </a:p>
          <a:p>
            <a:pPr algn="ctr" rtl="1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Web site: </a:t>
            </a:r>
            <a:r>
              <a:rPr lang="en-US" sz="2400" dirty="0"/>
              <a:t>http://bu.edu.eg/staff/mohamedmohamed033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20" descr="raull5">
            <a:hlinkClick r:id="rId3" action="ppaction://hlinkfil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698" y="1749622"/>
            <a:ext cx="1741487" cy="1244600"/>
          </a:xfrm>
          <a:prstGeom prst="rect">
            <a:avLst/>
          </a:prstGeom>
        </p:spPr>
      </p:pic>
      <p:pic>
        <p:nvPicPr>
          <p:cNvPr id="7" name="Picture 20" descr="raull5">
            <a:hlinkClick r:id="rId3" action="ppaction://hlinkfile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28444" y="1756882"/>
            <a:ext cx="1741487" cy="124460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Phase Bode Plot: DC Zero</a:t>
            </a:r>
          </a:p>
        </p:txBody>
      </p:sp>
      <p:grpSp>
        <p:nvGrpSpPr>
          <p:cNvPr id="90116" name="Group 4"/>
          <p:cNvGrpSpPr>
            <a:grpSpLocks/>
          </p:cNvGrpSpPr>
          <p:nvPr/>
        </p:nvGrpSpPr>
        <p:grpSpPr bwMode="auto">
          <a:xfrm>
            <a:off x="287338" y="1136650"/>
            <a:ext cx="8709025" cy="5543550"/>
            <a:chOff x="93" y="686"/>
            <a:chExt cx="5486" cy="3492"/>
          </a:xfrm>
        </p:grpSpPr>
        <p:grpSp>
          <p:nvGrpSpPr>
            <p:cNvPr id="90117" name="Group 5"/>
            <p:cNvGrpSpPr>
              <a:grpSpLocks/>
            </p:cNvGrpSpPr>
            <p:nvPr/>
          </p:nvGrpSpPr>
          <p:grpSpPr bwMode="auto">
            <a:xfrm>
              <a:off x="93" y="686"/>
              <a:ext cx="450" cy="3492"/>
              <a:chOff x="93" y="686"/>
              <a:chExt cx="450" cy="3492"/>
            </a:xfrm>
          </p:grpSpPr>
          <p:sp>
            <p:nvSpPr>
              <p:cNvPr id="90118" name="Line 6"/>
              <p:cNvSpPr>
                <a:spLocks noChangeShapeType="1"/>
              </p:cNvSpPr>
              <p:nvPr/>
            </p:nvSpPr>
            <p:spPr bwMode="auto">
              <a:xfrm>
                <a:off x="492" y="686"/>
                <a:ext cx="0" cy="34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0119" name="Line 7"/>
              <p:cNvSpPr>
                <a:spLocks noChangeShapeType="1"/>
              </p:cNvSpPr>
              <p:nvPr/>
            </p:nvSpPr>
            <p:spPr bwMode="auto">
              <a:xfrm>
                <a:off x="417" y="890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0120" name="Line 8"/>
              <p:cNvSpPr>
                <a:spLocks noChangeShapeType="1"/>
              </p:cNvSpPr>
              <p:nvPr/>
            </p:nvSpPr>
            <p:spPr bwMode="auto">
              <a:xfrm>
                <a:off x="417" y="1258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0121" name="Line 9"/>
              <p:cNvSpPr>
                <a:spLocks noChangeShapeType="1"/>
              </p:cNvSpPr>
              <p:nvPr/>
            </p:nvSpPr>
            <p:spPr bwMode="auto">
              <a:xfrm>
                <a:off x="417" y="1627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0122" name="Line 10"/>
              <p:cNvSpPr>
                <a:spLocks noChangeShapeType="1"/>
              </p:cNvSpPr>
              <p:nvPr/>
            </p:nvSpPr>
            <p:spPr bwMode="auto">
              <a:xfrm>
                <a:off x="417" y="1995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0123" name="Line 11"/>
              <p:cNvSpPr>
                <a:spLocks noChangeShapeType="1"/>
              </p:cNvSpPr>
              <p:nvPr/>
            </p:nvSpPr>
            <p:spPr bwMode="auto">
              <a:xfrm>
                <a:off x="417" y="2732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0124" name="Line 12"/>
              <p:cNvSpPr>
                <a:spLocks noChangeShapeType="1"/>
              </p:cNvSpPr>
              <p:nvPr/>
            </p:nvSpPr>
            <p:spPr bwMode="auto">
              <a:xfrm>
                <a:off x="417" y="3101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0125" name="Line 13"/>
              <p:cNvSpPr>
                <a:spLocks noChangeShapeType="1"/>
              </p:cNvSpPr>
              <p:nvPr/>
            </p:nvSpPr>
            <p:spPr bwMode="auto">
              <a:xfrm>
                <a:off x="417" y="3469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0126" name="Line 14"/>
              <p:cNvSpPr>
                <a:spLocks noChangeShapeType="1"/>
              </p:cNvSpPr>
              <p:nvPr/>
            </p:nvSpPr>
            <p:spPr bwMode="auto">
              <a:xfrm>
                <a:off x="417" y="3838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0127" name="Text Box 15"/>
              <p:cNvSpPr txBox="1">
                <a:spLocks noChangeArrowheads="1"/>
              </p:cNvSpPr>
              <p:nvPr/>
            </p:nvSpPr>
            <p:spPr bwMode="auto">
              <a:xfrm>
                <a:off x="93" y="774"/>
                <a:ext cx="3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180</a:t>
                </a:r>
                <a:endParaRPr lang="en-US" altLang="ar-EG" baseline="50000"/>
              </a:p>
            </p:txBody>
          </p:sp>
          <p:sp>
            <p:nvSpPr>
              <p:cNvPr id="90128" name="Text Box 16"/>
              <p:cNvSpPr txBox="1">
                <a:spLocks noChangeArrowheads="1"/>
              </p:cNvSpPr>
              <p:nvPr/>
            </p:nvSpPr>
            <p:spPr bwMode="auto">
              <a:xfrm>
                <a:off x="93" y="187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45</a:t>
                </a:r>
                <a:endParaRPr lang="en-US" altLang="ar-EG" baseline="50000"/>
              </a:p>
            </p:txBody>
          </p:sp>
          <p:sp>
            <p:nvSpPr>
              <p:cNvPr id="90129" name="Text Box 17"/>
              <p:cNvSpPr txBox="1">
                <a:spLocks noChangeArrowheads="1"/>
              </p:cNvSpPr>
              <p:nvPr/>
            </p:nvSpPr>
            <p:spPr bwMode="auto">
              <a:xfrm>
                <a:off x="93" y="1115"/>
                <a:ext cx="3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135</a:t>
                </a:r>
                <a:endParaRPr lang="en-US" altLang="ar-EG" baseline="50000"/>
              </a:p>
            </p:txBody>
          </p:sp>
          <p:sp>
            <p:nvSpPr>
              <p:cNvPr id="90130" name="Text Box 18"/>
              <p:cNvSpPr txBox="1">
                <a:spLocks noChangeArrowheads="1"/>
              </p:cNvSpPr>
              <p:nvPr/>
            </p:nvSpPr>
            <p:spPr bwMode="auto">
              <a:xfrm>
                <a:off x="93" y="1511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90</a:t>
                </a:r>
                <a:endParaRPr lang="en-US" altLang="ar-EG" baseline="50000"/>
              </a:p>
            </p:txBody>
          </p:sp>
          <p:sp>
            <p:nvSpPr>
              <p:cNvPr id="90131" name="Text Box 19"/>
              <p:cNvSpPr txBox="1">
                <a:spLocks noChangeArrowheads="1"/>
              </p:cNvSpPr>
              <p:nvPr/>
            </p:nvSpPr>
            <p:spPr bwMode="auto">
              <a:xfrm>
                <a:off x="93" y="2616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-45</a:t>
                </a:r>
                <a:endParaRPr lang="en-US" altLang="ar-EG" baseline="50000"/>
              </a:p>
            </p:txBody>
          </p:sp>
          <p:sp>
            <p:nvSpPr>
              <p:cNvPr id="90132" name="Text Box 20"/>
              <p:cNvSpPr txBox="1">
                <a:spLocks noChangeArrowheads="1"/>
              </p:cNvSpPr>
              <p:nvPr/>
            </p:nvSpPr>
            <p:spPr bwMode="auto">
              <a:xfrm>
                <a:off x="93" y="3353"/>
                <a:ext cx="4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-135</a:t>
                </a:r>
                <a:endParaRPr lang="en-US" altLang="ar-EG" baseline="50000"/>
              </a:p>
            </p:txBody>
          </p:sp>
          <p:sp>
            <p:nvSpPr>
              <p:cNvPr id="90133" name="Text Box 21"/>
              <p:cNvSpPr txBox="1">
                <a:spLocks noChangeArrowheads="1"/>
              </p:cNvSpPr>
              <p:nvPr/>
            </p:nvSpPr>
            <p:spPr bwMode="auto">
              <a:xfrm>
                <a:off x="93" y="3722"/>
                <a:ext cx="4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-180</a:t>
                </a:r>
                <a:endParaRPr lang="en-US" altLang="ar-EG" baseline="50000"/>
              </a:p>
            </p:txBody>
          </p:sp>
          <p:sp>
            <p:nvSpPr>
              <p:cNvPr id="90134" name="Text Box 22"/>
              <p:cNvSpPr txBox="1">
                <a:spLocks noChangeArrowheads="1"/>
              </p:cNvSpPr>
              <p:nvPr/>
            </p:nvSpPr>
            <p:spPr bwMode="auto">
              <a:xfrm>
                <a:off x="93" y="2985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-90</a:t>
                </a:r>
                <a:endParaRPr lang="en-US" altLang="ar-EG" baseline="50000"/>
              </a:p>
            </p:txBody>
          </p:sp>
        </p:grpSp>
        <p:grpSp>
          <p:nvGrpSpPr>
            <p:cNvPr id="90135" name="Group 23"/>
            <p:cNvGrpSpPr>
              <a:grpSpLocks/>
            </p:cNvGrpSpPr>
            <p:nvPr/>
          </p:nvGrpSpPr>
          <p:grpSpPr bwMode="auto">
            <a:xfrm>
              <a:off x="220" y="2270"/>
              <a:ext cx="5359" cy="400"/>
              <a:chOff x="220" y="2270"/>
              <a:chExt cx="5359" cy="400"/>
            </a:xfrm>
          </p:grpSpPr>
          <p:sp>
            <p:nvSpPr>
              <p:cNvPr id="90136" name="Line 24"/>
              <p:cNvSpPr>
                <a:spLocks noChangeShapeType="1"/>
              </p:cNvSpPr>
              <p:nvPr/>
            </p:nvSpPr>
            <p:spPr bwMode="auto">
              <a:xfrm>
                <a:off x="220" y="2364"/>
                <a:ext cx="51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0137" name="Line 25"/>
              <p:cNvSpPr>
                <a:spLocks noChangeShapeType="1"/>
              </p:cNvSpPr>
              <p:nvPr/>
            </p:nvSpPr>
            <p:spPr bwMode="auto">
              <a:xfrm>
                <a:off x="1040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0138" name="Line 26"/>
              <p:cNvSpPr>
                <a:spLocks noChangeShapeType="1"/>
              </p:cNvSpPr>
              <p:nvPr/>
            </p:nvSpPr>
            <p:spPr bwMode="auto">
              <a:xfrm>
                <a:off x="160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0139" name="Line 27"/>
              <p:cNvSpPr>
                <a:spLocks noChangeShapeType="1"/>
              </p:cNvSpPr>
              <p:nvPr/>
            </p:nvSpPr>
            <p:spPr bwMode="auto">
              <a:xfrm>
                <a:off x="217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0140" name="Line 28"/>
              <p:cNvSpPr>
                <a:spLocks noChangeShapeType="1"/>
              </p:cNvSpPr>
              <p:nvPr/>
            </p:nvSpPr>
            <p:spPr bwMode="auto">
              <a:xfrm>
                <a:off x="274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0141" name="Line 29"/>
              <p:cNvSpPr>
                <a:spLocks noChangeShapeType="1"/>
              </p:cNvSpPr>
              <p:nvPr/>
            </p:nvSpPr>
            <p:spPr bwMode="auto">
              <a:xfrm>
                <a:off x="331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0142" name="Line 30"/>
              <p:cNvSpPr>
                <a:spLocks noChangeShapeType="1"/>
              </p:cNvSpPr>
              <p:nvPr/>
            </p:nvSpPr>
            <p:spPr bwMode="auto">
              <a:xfrm>
                <a:off x="388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0143" name="Line 31"/>
              <p:cNvSpPr>
                <a:spLocks noChangeShapeType="1"/>
              </p:cNvSpPr>
              <p:nvPr/>
            </p:nvSpPr>
            <p:spPr bwMode="auto">
              <a:xfrm>
                <a:off x="445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0144" name="Line 32"/>
              <p:cNvSpPr>
                <a:spLocks noChangeShapeType="1"/>
              </p:cNvSpPr>
              <p:nvPr/>
            </p:nvSpPr>
            <p:spPr bwMode="auto">
              <a:xfrm>
                <a:off x="502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0145" name="Text Box 33"/>
              <p:cNvSpPr txBox="1">
                <a:spLocks noChangeArrowheads="1"/>
              </p:cNvSpPr>
              <p:nvPr/>
            </p:nvSpPr>
            <p:spPr bwMode="auto">
              <a:xfrm>
                <a:off x="88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4</a:t>
                </a:r>
              </a:p>
            </p:txBody>
          </p:sp>
          <p:sp>
            <p:nvSpPr>
              <p:cNvPr id="90146" name="Text Box 34"/>
              <p:cNvSpPr txBox="1">
                <a:spLocks noChangeArrowheads="1"/>
              </p:cNvSpPr>
              <p:nvPr/>
            </p:nvSpPr>
            <p:spPr bwMode="auto">
              <a:xfrm>
                <a:off x="144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5</a:t>
                </a:r>
              </a:p>
            </p:txBody>
          </p:sp>
          <p:sp>
            <p:nvSpPr>
              <p:cNvPr id="90147" name="Text Box 35"/>
              <p:cNvSpPr txBox="1">
                <a:spLocks noChangeArrowheads="1"/>
              </p:cNvSpPr>
              <p:nvPr/>
            </p:nvSpPr>
            <p:spPr bwMode="auto">
              <a:xfrm>
                <a:off x="201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6</a:t>
                </a:r>
              </a:p>
            </p:txBody>
          </p:sp>
          <p:sp>
            <p:nvSpPr>
              <p:cNvPr id="90148" name="Text Box 36"/>
              <p:cNvSpPr txBox="1">
                <a:spLocks noChangeArrowheads="1"/>
              </p:cNvSpPr>
              <p:nvPr/>
            </p:nvSpPr>
            <p:spPr bwMode="auto">
              <a:xfrm>
                <a:off x="258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7</a:t>
                </a:r>
              </a:p>
            </p:txBody>
          </p:sp>
          <p:sp>
            <p:nvSpPr>
              <p:cNvPr id="90149" name="Text Box 37"/>
              <p:cNvSpPr txBox="1">
                <a:spLocks noChangeArrowheads="1"/>
              </p:cNvSpPr>
              <p:nvPr/>
            </p:nvSpPr>
            <p:spPr bwMode="auto">
              <a:xfrm>
                <a:off x="3153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8</a:t>
                </a:r>
              </a:p>
            </p:txBody>
          </p:sp>
          <p:sp>
            <p:nvSpPr>
              <p:cNvPr id="90150" name="Text Box 38"/>
              <p:cNvSpPr txBox="1">
                <a:spLocks noChangeArrowheads="1"/>
              </p:cNvSpPr>
              <p:nvPr/>
            </p:nvSpPr>
            <p:spPr bwMode="auto">
              <a:xfrm>
                <a:off x="3723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9</a:t>
                </a:r>
              </a:p>
            </p:txBody>
          </p:sp>
          <p:sp>
            <p:nvSpPr>
              <p:cNvPr id="90151" name="Text Box 39"/>
              <p:cNvSpPr txBox="1">
                <a:spLocks noChangeArrowheads="1"/>
              </p:cNvSpPr>
              <p:nvPr/>
            </p:nvSpPr>
            <p:spPr bwMode="auto">
              <a:xfrm>
                <a:off x="4293" y="2439"/>
                <a:ext cx="3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10</a:t>
                </a:r>
              </a:p>
            </p:txBody>
          </p:sp>
          <p:sp>
            <p:nvSpPr>
              <p:cNvPr id="90152" name="Text Box 40"/>
              <p:cNvSpPr txBox="1">
                <a:spLocks noChangeArrowheads="1"/>
              </p:cNvSpPr>
              <p:nvPr/>
            </p:nvSpPr>
            <p:spPr bwMode="auto">
              <a:xfrm>
                <a:off x="4863" y="2439"/>
                <a:ext cx="3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11</a:t>
                </a:r>
              </a:p>
            </p:txBody>
          </p:sp>
          <p:graphicFrame>
            <p:nvGraphicFramePr>
              <p:cNvPr id="90153" name="Object 41"/>
              <p:cNvGraphicFramePr>
                <a:graphicFrameLocks noChangeAspect="1"/>
              </p:cNvGraphicFramePr>
              <p:nvPr/>
            </p:nvGraphicFramePr>
            <p:xfrm>
              <a:off x="5352" y="2270"/>
              <a:ext cx="227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7868" name="Equation" r:id="rId3" imgW="152280" imgH="139680" progId="Equation.3">
                      <p:embed/>
                    </p:oleObj>
                  </mc:Choice>
                  <mc:Fallback>
                    <p:oleObj name="Equation" r:id="rId3" imgW="15228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52" y="2270"/>
                            <a:ext cx="227" cy="2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90154" name="Line 42"/>
          <p:cNvSpPr>
            <a:spLocks noChangeShapeType="1"/>
          </p:cNvSpPr>
          <p:nvPr/>
        </p:nvSpPr>
        <p:spPr bwMode="auto">
          <a:xfrm flipH="1">
            <a:off x="709613" y="2630488"/>
            <a:ext cx="8147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aphicFrame>
        <p:nvGraphicFramePr>
          <p:cNvPr id="90155" name="Object 43"/>
          <p:cNvGraphicFramePr>
            <a:graphicFrameLocks noChangeAspect="1"/>
          </p:cNvGraphicFramePr>
          <p:nvPr/>
        </p:nvGraphicFramePr>
        <p:xfrm>
          <a:off x="881063" y="1052513"/>
          <a:ext cx="1128712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9" name="Equation" r:id="rId5" imgW="406080" imgH="393480" progId="Equation.3">
                  <p:embed/>
                </p:oleObj>
              </mc:Choice>
              <mc:Fallback>
                <p:oleObj name="Equation" r:id="rId5" imgW="406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3" y="1052513"/>
                        <a:ext cx="1128712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025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 sz="3200"/>
              <a:t>Magnitude Bode Plot: Add First Pole</a:t>
            </a:r>
          </a:p>
        </p:txBody>
      </p:sp>
      <p:grpSp>
        <p:nvGrpSpPr>
          <p:cNvPr id="93187" name="Group 3"/>
          <p:cNvGrpSpPr>
            <a:grpSpLocks/>
          </p:cNvGrpSpPr>
          <p:nvPr/>
        </p:nvGrpSpPr>
        <p:grpSpPr bwMode="auto">
          <a:xfrm>
            <a:off x="147638" y="1089025"/>
            <a:ext cx="8709025" cy="5543550"/>
            <a:chOff x="93" y="686"/>
            <a:chExt cx="5486" cy="3492"/>
          </a:xfrm>
        </p:grpSpPr>
        <p:grpSp>
          <p:nvGrpSpPr>
            <p:cNvPr id="93188" name="Group 4"/>
            <p:cNvGrpSpPr>
              <a:grpSpLocks/>
            </p:cNvGrpSpPr>
            <p:nvPr/>
          </p:nvGrpSpPr>
          <p:grpSpPr bwMode="auto">
            <a:xfrm>
              <a:off x="93" y="686"/>
              <a:ext cx="450" cy="3492"/>
              <a:chOff x="93" y="686"/>
              <a:chExt cx="450" cy="3492"/>
            </a:xfrm>
          </p:grpSpPr>
          <p:sp>
            <p:nvSpPr>
              <p:cNvPr id="93189" name="Line 5"/>
              <p:cNvSpPr>
                <a:spLocks noChangeShapeType="1"/>
              </p:cNvSpPr>
              <p:nvPr/>
            </p:nvSpPr>
            <p:spPr bwMode="auto">
              <a:xfrm>
                <a:off x="492" y="686"/>
                <a:ext cx="0" cy="34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3190" name="Line 6"/>
              <p:cNvSpPr>
                <a:spLocks noChangeShapeType="1"/>
              </p:cNvSpPr>
              <p:nvPr/>
            </p:nvSpPr>
            <p:spPr bwMode="auto">
              <a:xfrm>
                <a:off x="417" y="890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3191" name="Line 7"/>
              <p:cNvSpPr>
                <a:spLocks noChangeShapeType="1"/>
              </p:cNvSpPr>
              <p:nvPr/>
            </p:nvSpPr>
            <p:spPr bwMode="auto">
              <a:xfrm>
                <a:off x="417" y="1258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3192" name="Line 8"/>
              <p:cNvSpPr>
                <a:spLocks noChangeShapeType="1"/>
              </p:cNvSpPr>
              <p:nvPr/>
            </p:nvSpPr>
            <p:spPr bwMode="auto">
              <a:xfrm>
                <a:off x="417" y="1627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3193" name="Line 9"/>
              <p:cNvSpPr>
                <a:spLocks noChangeShapeType="1"/>
              </p:cNvSpPr>
              <p:nvPr/>
            </p:nvSpPr>
            <p:spPr bwMode="auto">
              <a:xfrm>
                <a:off x="417" y="1995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3194" name="Line 10"/>
              <p:cNvSpPr>
                <a:spLocks noChangeShapeType="1"/>
              </p:cNvSpPr>
              <p:nvPr/>
            </p:nvSpPr>
            <p:spPr bwMode="auto">
              <a:xfrm>
                <a:off x="417" y="2732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3195" name="Line 11"/>
              <p:cNvSpPr>
                <a:spLocks noChangeShapeType="1"/>
              </p:cNvSpPr>
              <p:nvPr/>
            </p:nvSpPr>
            <p:spPr bwMode="auto">
              <a:xfrm>
                <a:off x="417" y="3101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3196" name="Line 12"/>
              <p:cNvSpPr>
                <a:spLocks noChangeShapeType="1"/>
              </p:cNvSpPr>
              <p:nvPr/>
            </p:nvSpPr>
            <p:spPr bwMode="auto">
              <a:xfrm>
                <a:off x="417" y="3469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3197" name="Line 13"/>
              <p:cNvSpPr>
                <a:spLocks noChangeShapeType="1"/>
              </p:cNvSpPr>
              <p:nvPr/>
            </p:nvSpPr>
            <p:spPr bwMode="auto">
              <a:xfrm>
                <a:off x="417" y="3838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3198" name="Text Box 14"/>
              <p:cNvSpPr txBox="1">
                <a:spLocks noChangeArrowheads="1"/>
              </p:cNvSpPr>
              <p:nvPr/>
            </p:nvSpPr>
            <p:spPr bwMode="auto">
              <a:xfrm>
                <a:off x="93" y="774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80</a:t>
                </a:r>
                <a:endParaRPr lang="en-US" altLang="ar-EG" baseline="50000"/>
              </a:p>
            </p:txBody>
          </p:sp>
          <p:sp>
            <p:nvSpPr>
              <p:cNvPr id="93199" name="Text Box 15"/>
              <p:cNvSpPr txBox="1">
                <a:spLocks noChangeArrowheads="1"/>
              </p:cNvSpPr>
              <p:nvPr/>
            </p:nvSpPr>
            <p:spPr bwMode="auto">
              <a:xfrm>
                <a:off x="93" y="187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20</a:t>
                </a:r>
                <a:endParaRPr lang="en-US" altLang="ar-EG" baseline="50000"/>
              </a:p>
            </p:txBody>
          </p:sp>
          <p:sp>
            <p:nvSpPr>
              <p:cNvPr id="93200" name="Text Box 16"/>
              <p:cNvSpPr txBox="1">
                <a:spLocks noChangeArrowheads="1"/>
              </p:cNvSpPr>
              <p:nvPr/>
            </p:nvSpPr>
            <p:spPr bwMode="auto">
              <a:xfrm>
                <a:off x="93" y="1115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60</a:t>
                </a:r>
                <a:endParaRPr lang="en-US" altLang="ar-EG" baseline="50000"/>
              </a:p>
            </p:txBody>
          </p:sp>
          <p:sp>
            <p:nvSpPr>
              <p:cNvPr id="93201" name="Text Box 17"/>
              <p:cNvSpPr txBox="1">
                <a:spLocks noChangeArrowheads="1"/>
              </p:cNvSpPr>
              <p:nvPr/>
            </p:nvSpPr>
            <p:spPr bwMode="auto">
              <a:xfrm>
                <a:off x="93" y="1511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40</a:t>
                </a:r>
                <a:endParaRPr lang="en-US" altLang="ar-EG" baseline="50000"/>
              </a:p>
            </p:txBody>
          </p:sp>
          <p:sp>
            <p:nvSpPr>
              <p:cNvPr id="93202" name="Text Box 18"/>
              <p:cNvSpPr txBox="1">
                <a:spLocks noChangeArrowheads="1"/>
              </p:cNvSpPr>
              <p:nvPr/>
            </p:nvSpPr>
            <p:spPr bwMode="auto">
              <a:xfrm>
                <a:off x="93" y="2616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-20</a:t>
                </a:r>
                <a:endParaRPr lang="en-US" altLang="ar-EG" baseline="50000"/>
              </a:p>
            </p:txBody>
          </p:sp>
          <p:sp>
            <p:nvSpPr>
              <p:cNvPr id="93203" name="Text Box 19"/>
              <p:cNvSpPr txBox="1">
                <a:spLocks noChangeArrowheads="1"/>
              </p:cNvSpPr>
              <p:nvPr/>
            </p:nvSpPr>
            <p:spPr bwMode="auto">
              <a:xfrm>
                <a:off x="93" y="3353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-60</a:t>
                </a:r>
                <a:endParaRPr lang="en-US" altLang="ar-EG" baseline="50000"/>
              </a:p>
            </p:txBody>
          </p:sp>
          <p:sp>
            <p:nvSpPr>
              <p:cNvPr id="93204" name="Text Box 20"/>
              <p:cNvSpPr txBox="1">
                <a:spLocks noChangeArrowheads="1"/>
              </p:cNvSpPr>
              <p:nvPr/>
            </p:nvSpPr>
            <p:spPr bwMode="auto">
              <a:xfrm>
                <a:off x="93" y="3722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-80</a:t>
                </a:r>
                <a:endParaRPr lang="en-US" altLang="ar-EG" baseline="50000"/>
              </a:p>
            </p:txBody>
          </p:sp>
          <p:sp>
            <p:nvSpPr>
              <p:cNvPr id="93205" name="Text Box 21"/>
              <p:cNvSpPr txBox="1">
                <a:spLocks noChangeArrowheads="1"/>
              </p:cNvSpPr>
              <p:nvPr/>
            </p:nvSpPr>
            <p:spPr bwMode="auto">
              <a:xfrm>
                <a:off x="93" y="2985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-40</a:t>
                </a:r>
                <a:endParaRPr lang="en-US" altLang="ar-EG" baseline="50000"/>
              </a:p>
            </p:txBody>
          </p:sp>
        </p:grpSp>
        <p:grpSp>
          <p:nvGrpSpPr>
            <p:cNvPr id="93206" name="Group 22"/>
            <p:cNvGrpSpPr>
              <a:grpSpLocks/>
            </p:cNvGrpSpPr>
            <p:nvPr/>
          </p:nvGrpSpPr>
          <p:grpSpPr bwMode="auto">
            <a:xfrm>
              <a:off x="220" y="2270"/>
              <a:ext cx="5359" cy="400"/>
              <a:chOff x="220" y="2270"/>
              <a:chExt cx="5359" cy="400"/>
            </a:xfrm>
          </p:grpSpPr>
          <p:sp>
            <p:nvSpPr>
              <p:cNvPr id="93207" name="Line 23"/>
              <p:cNvSpPr>
                <a:spLocks noChangeShapeType="1"/>
              </p:cNvSpPr>
              <p:nvPr/>
            </p:nvSpPr>
            <p:spPr bwMode="auto">
              <a:xfrm>
                <a:off x="220" y="2364"/>
                <a:ext cx="51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3208" name="Line 24"/>
              <p:cNvSpPr>
                <a:spLocks noChangeShapeType="1"/>
              </p:cNvSpPr>
              <p:nvPr/>
            </p:nvSpPr>
            <p:spPr bwMode="auto">
              <a:xfrm>
                <a:off x="1040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3209" name="Line 25"/>
              <p:cNvSpPr>
                <a:spLocks noChangeShapeType="1"/>
              </p:cNvSpPr>
              <p:nvPr/>
            </p:nvSpPr>
            <p:spPr bwMode="auto">
              <a:xfrm>
                <a:off x="160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3210" name="Line 26"/>
              <p:cNvSpPr>
                <a:spLocks noChangeShapeType="1"/>
              </p:cNvSpPr>
              <p:nvPr/>
            </p:nvSpPr>
            <p:spPr bwMode="auto">
              <a:xfrm>
                <a:off x="217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3211" name="Line 27"/>
              <p:cNvSpPr>
                <a:spLocks noChangeShapeType="1"/>
              </p:cNvSpPr>
              <p:nvPr/>
            </p:nvSpPr>
            <p:spPr bwMode="auto">
              <a:xfrm>
                <a:off x="274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3212" name="Line 28"/>
              <p:cNvSpPr>
                <a:spLocks noChangeShapeType="1"/>
              </p:cNvSpPr>
              <p:nvPr/>
            </p:nvSpPr>
            <p:spPr bwMode="auto">
              <a:xfrm>
                <a:off x="331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3213" name="Line 29"/>
              <p:cNvSpPr>
                <a:spLocks noChangeShapeType="1"/>
              </p:cNvSpPr>
              <p:nvPr/>
            </p:nvSpPr>
            <p:spPr bwMode="auto">
              <a:xfrm>
                <a:off x="388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3214" name="Line 30"/>
              <p:cNvSpPr>
                <a:spLocks noChangeShapeType="1"/>
              </p:cNvSpPr>
              <p:nvPr/>
            </p:nvSpPr>
            <p:spPr bwMode="auto">
              <a:xfrm>
                <a:off x="445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3215" name="Line 31"/>
              <p:cNvSpPr>
                <a:spLocks noChangeShapeType="1"/>
              </p:cNvSpPr>
              <p:nvPr/>
            </p:nvSpPr>
            <p:spPr bwMode="auto">
              <a:xfrm>
                <a:off x="502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3216" name="Text Box 32"/>
              <p:cNvSpPr txBox="1">
                <a:spLocks noChangeArrowheads="1"/>
              </p:cNvSpPr>
              <p:nvPr/>
            </p:nvSpPr>
            <p:spPr bwMode="auto">
              <a:xfrm>
                <a:off x="88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4</a:t>
                </a:r>
              </a:p>
            </p:txBody>
          </p:sp>
          <p:sp>
            <p:nvSpPr>
              <p:cNvPr id="93217" name="Text Box 33"/>
              <p:cNvSpPr txBox="1">
                <a:spLocks noChangeArrowheads="1"/>
              </p:cNvSpPr>
              <p:nvPr/>
            </p:nvSpPr>
            <p:spPr bwMode="auto">
              <a:xfrm>
                <a:off x="144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5</a:t>
                </a:r>
              </a:p>
            </p:txBody>
          </p:sp>
          <p:sp>
            <p:nvSpPr>
              <p:cNvPr id="93218" name="Text Box 34"/>
              <p:cNvSpPr txBox="1">
                <a:spLocks noChangeArrowheads="1"/>
              </p:cNvSpPr>
              <p:nvPr/>
            </p:nvSpPr>
            <p:spPr bwMode="auto">
              <a:xfrm>
                <a:off x="201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6</a:t>
                </a:r>
              </a:p>
            </p:txBody>
          </p:sp>
          <p:sp>
            <p:nvSpPr>
              <p:cNvPr id="93219" name="Text Box 35"/>
              <p:cNvSpPr txBox="1">
                <a:spLocks noChangeArrowheads="1"/>
              </p:cNvSpPr>
              <p:nvPr/>
            </p:nvSpPr>
            <p:spPr bwMode="auto">
              <a:xfrm>
                <a:off x="258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7</a:t>
                </a:r>
              </a:p>
            </p:txBody>
          </p:sp>
          <p:sp>
            <p:nvSpPr>
              <p:cNvPr id="93220" name="Text Box 36"/>
              <p:cNvSpPr txBox="1">
                <a:spLocks noChangeArrowheads="1"/>
              </p:cNvSpPr>
              <p:nvPr/>
            </p:nvSpPr>
            <p:spPr bwMode="auto">
              <a:xfrm>
                <a:off x="3153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8</a:t>
                </a:r>
              </a:p>
            </p:txBody>
          </p:sp>
          <p:sp>
            <p:nvSpPr>
              <p:cNvPr id="93221" name="Text Box 37"/>
              <p:cNvSpPr txBox="1">
                <a:spLocks noChangeArrowheads="1"/>
              </p:cNvSpPr>
              <p:nvPr/>
            </p:nvSpPr>
            <p:spPr bwMode="auto">
              <a:xfrm>
                <a:off x="3723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9</a:t>
                </a:r>
              </a:p>
            </p:txBody>
          </p:sp>
          <p:sp>
            <p:nvSpPr>
              <p:cNvPr id="93222" name="Text Box 38"/>
              <p:cNvSpPr txBox="1">
                <a:spLocks noChangeArrowheads="1"/>
              </p:cNvSpPr>
              <p:nvPr/>
            </p:nvSpPr>
            <p:spPr bwMode="auto">
              <a:xfrm>
                <a:off x="4293" y="2439"/>
                <a:ext cx="3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10</a:t>
                </a:r>
              </a:p>
            </p:txBody>
          </p:sp>
          <p:sp>
            <p:nvSpPr>
              <p:cNvPr id="93223" name="Text Box 39"/>
              <p:cNvSpPr txBox="1">
                <a:spLocks noChangeArrowheads="1"/>
              </p:cNvSpPr>
              <p:nvPr/>
            </p:nvSpPr>
            <p:spPr bwMode="auto">
              <a:xfrm>
                <a:off x="4863" y="2439"/>
                <a:ext cx="3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11</a:t>
                </a:r>
              </a:p>
            </p:txBody>
          </p:sp>
          <p:graphicFrame>
            <p:nvGraphicFramePr>
              <p:cNvPr id="93224" name="Object 40"/>
              <p:cNvGraphicFramePr>
                <a:graphicFrameLocks noChangeAspect="1"/>
              </p:cNvGraphicFramePr>
              <p:nvPr/>
            </p:nvGraphicFramePr>
            <p:xfrm>
              <a:off x="5352" y="2270"/>
              <a:ext cx="227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8934" name="Equation" r:id="rId3" imgW="152280" imgH="139680" progId="Equation.3">
                      <p:embed/>
                    </p:oleObj>
                  </mc:Choice>
                  <mc:Fallback>
                    <p:oleObj name="Equation" r:id="rId3" imgW="15228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52" y="2270"/>
                            <a:ext cx="227" cy="2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93225" name="Object 41"/>
          <p:cNvGraphicFramePr>
            <a:graphicFrameLocks noChangeAspect="1"/>
          </p:cNvGraphicFramePr>
          <p:nvPr/>
        </p:nvGraphicFramePr>
        <p:xfrm>
          <a:off x="6219825" y="1412875"/>
          <a:ext cx="85725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35" name="Equation" r:id="rId5" imgW="419040" imgH="444240" progId="Equation.3">
                  <p:embed/>
                </p:oleObj>
              </mc:Choice>
              <mc:Fallback>
                <p:oleObj name="Equation" r:id="rId5" imgW="4190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825" y="1412875"/>
                        <a:ext cx="857250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26" name="Line 42"/>
          <p:cNvSpPr>
            <a:spLocks noChangeShapeType="1"/>
          </p:cNvSpPr>
          <p:nvPr/>
        </p:nvSpPr>
        <p:spPr bwMode="auto">
          <a:xfrm flipH="1">
            <a:off x="147638" y="1244600"/>
            <a:ext cx="6284912" cy="406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93247" name="Group 63"/>
          <p:cNvGrpSpPr>
            <a:grpSpLocks/>
          </p:cNvGrpSpPr>
          <p:nvPr/>
        </p:nvGrpSpPr>
        <p:grpSpPr bwMode="auto">
          <a:xfrm>
            <a:off x="862013" y="2582863"/>
            <a:ext cx="3502025" cy="1176337"/>
            <a:chOff x="543" y="1627"/>
            <a:chExt cx="2206" cy="741"/>
          </a:xfrm>
        </p:grpSpPr>
        <p:sp>
          <p:nvSpPr>
            <p:cNvPr id="93227" name="Line 43"/>
            <p:cNvSpPr>
              <a:spLocks noChangeShapeType="1"/>
            </p:cNvSpPr>
            <p:nvPr/>
          </p:nvSpPr>
          <p:spPr bwMode="auto">
            <a:xfrm>
              <a:off x="543" y="1995"/>
              <a:ext cx="16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3229" name="Line 45"/>
            <p:cNvSpPr>
              <a:spLocks noChangeShapeType="1"/>
            </p:cNvSpPr>
            <p:nvPr/>
          </p:nvSpPr>
          <p:spPr bwMode="auto">
            <a:xfrm flipV="1">
              <a:off x="543" y="1627"/>
              <a:ext cx="2206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3230" name="Line 46"/>
            <p:cNvSpPr>
              <a:spLocks noChangeShapeType="1"/>
            </p:cNvSpPr>
            <p:nvPr/>
          </p:nvSpPr>
          <p:spPr bwMode="auto">
            <a:xfrm flipV="1">
              <a:off x="2749" y="1627"/>
              <a:ext cx="0" cy="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3231" name="Line 47"/>
            <p:cNvSpPr>
              <a:spLocks noChangeShapeType="1"/>
            </p:cNvSpPr>
            <p:nvPr/>
          </p:nvSpPr>
          <p:spPr bwMode="auto">
            <a:xfrm flipV="1">
              <a:off x="2179" y="1995"/>
              <a:ext cx="0" cy="3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93235" name="Line 51"/>
          <p:cNvSpPr>
            <a:spLocks noChangeShapeType="1"/>
          </p:cNvSpPr>
          <p:nvPr/>
        </p:nvSpPr>
        <p:spPr bwMode="auto">
          <a:xfrm>
            <a:off x="585788" y="3752850"/>
            <a:ext cx="3778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3238" name="Line 54"/>
          <p:cNvSpPr>
            <a:spLocks noChangeShapeType="1"/>
          </p:cNvSpPr>
          <p:nvPr/>
        </p:nvSpPr>
        <p:spPr bwMode="auto">
          <a:xfrm flipH="1" flipV="1">
            <a:off x="4364038" y="3754438"/>
            <a:ext cx="3783012" cy="2446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93248" name="Group 64"/>
          <p:cNvGrpSpPr>
            <a:grpSpLocks/>
          </p:cNvGrpSpPr>
          <p:nvPr/>
        </p:nvGrpSpPr>
        <p:grpSpPr bwMode="auto">
          <a:xfrm>
            <a:off x="781050" y="3736975"/>
            <a:ext cx="5391150" cy="1185863"/>
            <a:chOff x="492" y="2354"/>
            <a:chExt cx="3396" cy="747"/>
          </a:xfrm>
        </p:grpSpPr>
        <p:sp>
          <p:nvSpPr>
            <p:cNvPr id="93228" name="Line 44"/>
            <p:cNvSpPr>
              <a:spLocks noChangeShapeType="1"/>
            </p:cNvSpPr>
            <p:nvPr/>
          </p:nvSpPr>
          <p:spPr bwMode="auto">
            <a:xfrm>
              <a:off x="492" y="2732"/>
              <a:ext cx="28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3239" name="Line 55"/>
            <p:cNvSpPr>
              <a:spLocks noChangeShapeType="1"/>
            </p:cNvSpPr>
            <p:nvPr/>
          </p:nvSpPr>
          <p:spPr bwMode="auto">
            <a:xfrm flipV="1">
              <a:off x="3311" y="2354"/>
              <a:ext cx="0" cy="3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3240" name="Line 56"/>
            <p:cNvSpPr>
              <a:spLocks noChangeShapeType="1"/>
            </p:cNvSpPr>
            <p:nvPr/>
          </p:nvSpPr>
          <p:spPr bwMode="auto">
            <a:xfrm flipV="1">
              <a:off x="3888" y="2670"/>
              <a:ext cx="0" cy="4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3241" name="Line 57"/>
            <p:cNvSpPr>
              <a:spLocks noChangeShapeType="1"/>
            </p:cNvSpPr>
            <p:nvPr/>
          </p:nvSpPr>
          <p:spPr bwMode="auto">
            <a:xfrm>
              <a:off x="543" y="3101"/>
              <a:ext cx="33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graphicFrame>
        <p:nvGraphicFramePr>
          <p:cNvPr id="93242" name="Object 58"/>
          <p:cNvGraphicFramePr>
            <a:graphicFrameLocks noChangeAspect="1"/>
          </p:cNvGraphicFramePr>
          <p:nvPr/>
        </p:nvGraphicFramePr>
        <p:xfrm>
          <a:off x="5418138" y="5154613"/>
          <a:ext cx="1506537" cy="163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36" name="Equation" r:id="rId7" imgW="736560" imgH="799920" progId="Equation.3">
                  <p:embed/>
                </p:oleObj>
              </mc:Choice>
              <mc:Fallback>
                <p:oleObj name="Equation" r:id="rId7" imgW="73656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8138" y="5154613"/>
                        <a:ext cx="1506537" cy="163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3245" name="Group 61"/>
          <p:cNvGrpSpPr>
            <a:grpSpLocks/>
          </p:cNvGrpSpPr>
          <p:nvPr/>
        </p:nvGrpSpPr>
        <p:grpSpPr bwMode="auto">
          <a:xfrm>
            <a:off x="147638" y="2600325"/>
            <a:ext cx="8178800" cy="2719388"/>
            <a:chOff x="93" y="1631"/>
            <a:chExt cx="5152" cy="1713"/>
          </a:xfrm>
        </p:grpSpPr>
        <p:sp>
          <p:nvSpPr>
            <p:cNvPr id="93243" name="Line 59"/>
            <p:cNvSpPr>
              <a:spLocks noChangeShapeType="1"/>
            </p:cNvSpPr>
            <p:nvPr/>
          </p:nvSpPr>
          <p:spPr bwMode="auto">
            <a:xfrm flipV="1">
              <a:off x="93" y="1631"/>
              <a:ext cx="2656" cy="1713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3244" name="Line 60"/>
            <p:cNvSpPr>
              <a:spLocks noChangeShapeType="1"/>
            </p:cNvSpPr>
            <p:nvPr/>
          </p:nvSpPr>
          <p:spPr bwMode="auto">
            <a:xfrm>
              <a:off x="2749" y="1631"/>
              <a:ext cx="249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graphicFrame>
        <p:nvGraphicFramePr>
          <p:cNvPr id="93246" name="Object 62"/>
          <p:cNvGraphicFramePr>
            <a:graphicFrameLocks noChangeAspect="1"/>
          </p:cNvGraphicFramePr>
          <p:nvPr/>
        </p:nvGraphicFramePr>
        <p:xfrm>
          <a:off x="1403350" y="1163638"/>
          <a:ext cx="18557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37" name="Equation" r:id="rId9" imgW="927000" imgH="215640" progId="Equation.3">
                  <p:embed/>
                </p:oleObj>
              </mc:Choice>
              <mc:Fallback>
                <p:oleObj name="Equation" r:id="rId9" imgW="9270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163638"/>
                        <a:ext cx="18557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715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3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3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3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3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93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93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93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93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9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9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93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93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93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93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93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93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26" grpId="0" animBg="1"/>
      <p:bldP spid="93226" grpId="1" animBg="1"/>
      <p:bldP spid="93235" grpId="0" animBg="1"/>
      <p:bldP spid="93235" grpId="1" animBg="1"/>
      <p:bldP spid="93238" grpId="0" animBg="1"/>
      <p:bldP spid="9323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Phase Bode Plot: Add First Pole</a:t>
            </a:r>
          </a:p>
        </p:txBody>
      </p:sp>
      <p:grpSp>
        <p:nvGrpSpPr>
          <p:cNvPr id="94211" name="Group 3"/>
          <p:cNvGrpSpPr>
            <a:grpSpLocks/>
          </p:cNvGrpSpPr>
          <p:nvPr/>
        </p:nvGrpSpPr>
        <p:grpSpPr bwMode="auto">
          <a:xfrm>
            <a:off x="287338" y="1136650"/>
            <a:ext cx="8709025" cy="5543550"/>
            <a:chOff x="93" y="686"/>
            <a:chExt cx="5486" cy="3492"/>
          </a:xfrm>
        </p:grpSpPr>
        <p:grpSp>
          <p:nvGrpSpPr>
            <p:cNvPr id="94212" name="Group 4"/>
            <p:cNvGrpSpPr>
              <a:grpSpLocks/>
            </p:cNvGrpSpPr>
            <p:nvPr/>
          </p:nvGrpSpPr>
          <p:grpSpPr bwMode="auto">
            <a:xfrm>
              <a:off x="93" y="686"/>
              <a:ext cx="450" cy="3492"/>
              <a:chOff x="93" y="686"/>
              <a:chExt cx="450" cy="3492"/>
            </a:xfrm>
          </p:grpSpPr>
          <p:sp>
            <p:nvSpPr>
              <p:cNvPr id="94213" name="Line 5"/>
              <p:cNvSpPr>
                <a:spLocks noChangeShapeType="1"/>
              </p:cNvSpPr>
              <p:nvPr/>
            </p:nvSpPr>
            <p:spPr bwMode="auto">
              <a:xfrm>
                <a:off x="492" y="686"/>
                <a:ext cx="0" cy="34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4214" name="Line 6"/>
              <p:cNvSpPr>
                <a:spLocks noChangeShapeType="1"/>
              </p:cNvSpPr>
              <p:nvPr/>
            </p:nvSpPr>
            <p:spPr bwMode="auto">
              <a:xfrm>
                <a:off x="417" y="890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4215" name="Line 7"/>
              <p:cNvSpPr>
                <a:spLocks noChangeShapeType="1"/>
              </p:cNvSpPr>
              <p:nvPr/>
            </p:nvSpPr>
            <p:spPr bwMode="auto">
              <a:xfrm>
                <a:off x="417" y="1258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4216" name="Line 8"/>
              <p:cNvSpPr>
                <a:spLocks noChangeShapeType="1"/>
              </p:cNvSpPr>
              <p:nvPr/>
            </p:nvSpPr>
            <p:spPr bwMode="auto">
              <a:xfrm>
                <a:off x="417" y="1627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4217" name="Line 9"/>
              <p:cNvSpPr>
                <a:spLocks noChangeShapeType="1"/>
              </p:cNvSpPr>
              <p:nvPr/>
            </p:nvSpPr>
            <p:spPr bwMode="auto">
              <a:xfrm>
                <a:off x="417" y="1995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4218" name="Line 10"/>
              <p:cNvSpPr>
                <a:spLocks noChangeShapeType="1"/>
              </p:cNvSpPr>
              <p:nvPr/>
            </p:nvSpPr>
            <p:spPr bwMode="auto">
              <a:xfrm>
                <a:off x="417" y="2732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4219" name="Line 11"/>
              <p:cNvSpPr>
                <a:spLocks noChangeShapeType="1"/>
              </p:cNvSpPr>
              <p:nvPr/>
            </p:nvSpPr>
            <p:spPr bwMode="auto">
              <a:xfrm>
                <a:off x="417" y="3101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4220" name="Line 12"/>
              <p:cNvSpPr>
                <a:spLocks noChangeShapeType="1"/>
              </p:cNvSpPr>
              <p:nvPr/>
            </p:nvSpPr>
            <p:spPr bwMode="auto">
              <a:xfrm>
                <a:off x="417" y="3469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4221" name="Line 13"/>
              <p:cNvSpPr>
                <a:spLocks noChangeShapeType="1"/>
              </p:cNvSpPr>
              <p:nvPr/>
            </p:nvSpPr>
            <p:spPr bwMode="auto">
              <a:xfrm>
                <a:off x="417" y="3838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4222" name="Text Box 14"/>
              <p:cNvSpPr txBox="1">
                <a:spLocks noChangeArrowheads="1"/>
              </p:cNvSpPr>
              <p:nvPr/>
            </p:nvSpPr>
            <p:spPr bwMode="auto">
              <a:xfrm>
                <a:off x="93" y="774"/>
                <a:ext cx="3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180</a:t>
                </a:r>
                <a:endParaRPr lang="en-US" altLang="ar-EG" baseline="50000"/>
              </a:p>
            </p:txBody>
          </p:sp>
          <p:sp>
            <p:nvSpPr>
              <p:cNvPr id="94223" name="Text Box 15"/>
              <p:cNvSpPr txBox="1">
                <a:spLocks noChangeArrowheads="1"/>
              </p:cNvSpPr>
              <p:nvPr/>
            </p:nvSpPr>
            <p:spPr bwMode="auto">
              <a:xfrm>
                <a:off x="93" y="187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45</a:t>
                </a:r>
                <a:endParaRPr lang="en-US" altLang="ar-EG" baseline="50000"/>
              </a:p>
            </p:txBody>
          </p:sp>
          <p:sp>
            <p:nvSpPr>
              <p:cNvPr id="94224" name="Text Box 16"/>
              <p:cNvSpPr txBox="1">
                <a:spLocks noChangeArrowheads="1"/>
              </p:cNvSpPr>
              <p:nvPr/>
            </p:nvSpPr>
            <p:spPr bwMode="auto">
              <a:xfrm>
                <a:off x="93" y="1115"/>
                <a:ext cx="3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135</a:t>
                </a:r>
                <a:endParaRPr lang="en-US" altLang="ar-EG" baseline="50000"/>
              </a:p>
            </p:txBody>
          </p:sp>
          <p:sp>
            <p:nvSpPr>
              <p:cNvPr id="94225" name="Text Box 17"/>
              <p:cNvSpPr txBox="1">
                <a:spLocks noChangeArrowheads="1"/>
              </p:cNvSpPr>
              <p:nvPr/>
            </p:nvSpPr>
            <p:spPr bwMode="auto">
              <a:xfrm>
                <a:off x="93" y="1511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90</a:t>
                </a:r>
                <a:endParaRPr lang="en-US" altLang="ar-EG" baseline="50000"/>
              </a:p>
            </p:txBody>
          </p:sp>
          <p:sp>
            <p:nvSpPr>
              <p:cNvPr id="94226" name="Text Box 18"/>
              <p:cNvSpPr txBox="1">
                <a:spLocks noChangeArrowheads="1"/>
              </p:cNvSpPr>
              <p:nvPr/>
            </p:nvSpPr>
            <p:spPr bwMode="auto">
              <a:xfrm>
                <a:off x="93" y="2616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-45</a:t>
                </a:r>
                <a:endParaRPr lang="en-US" altLang="ar-EG" baseline="50000"/>
              </a:p>
            </p:txBody>
          </p:sp>
          <p:sp>
            <p:nvSpPr>
              <p:cNvPr id="94227" name="Text Box 19"/>
              <p:cNvSpPr txBox="1">
                <a:spLocks noChangeArrowheads="1"/>
              </p:cNvSpPr>
              <p:nvPr/>
            </p:nvSpPr>
            <p:spPr bwMode="auto">
              <a:xfrm>
                <a:off x="93" y="3353"/>
                <a:ext cx="4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-135</a:t>
                </a:r>
                <a:endParaRPr lang="en-US" altLang="ar-EG" baseline="50000"/>
              </a:p>
            </p:txBody>
          </p:sp>
          <p:sp>
            <p:nvSpPr>
              <p:cNvPr id="94228" name="Text Box 20"/>
              <p:cNvSpPr txBox="1">
                <a:spLocks noChangeArrowheads="1"/>
              </p:cNvSpPr>
              <p:nvPr/>
            </p:nvSpPr>
            <p:spPr bwMode="auto">
              <a:xfrm>
                <a:off x="93" y="3722"/>
                <a:ext cx="4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-180</a:t>
                </a:r>
                <a:endParaRPr lang="en-US" altLang="ar-EG" baseline="50000"/>
              </a:p>
            </p:txBody>
          </p:sp>
          <p:sp>
            <p:nvSpPr>
              <p:cNvPr id="94229" name="Text Box 21"/>
              <p:cNvSpPr txBox="1">
                <a:spLocks noChangeArrowheads="1"/>
              </p:cNvSpPr>
              <p:nvPr/>
            </p:nvSpPr>
            <p:spPr bwMode="auto">
              <a:xfrm>
                <a:off x="93" y="2985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-90</a:t>
                </a:r>
                <a:endParaRPr lang="en-US" altLang="ar-EG" baseline="50000"/>
              </a:p>
            </p:txBody>
          </p:sp>
        </p:grpSp>
        <p:grpSp>
          <p:nvGrpSpPr>
            <p:cNvPr id="94230" name="Group 22"/>
            <p:cNvGrpSpPr>
              <a:grpSpLocks/>
            </p:cNvGrpSpPr>
            <p:nvPr/>
          </p:nvGrpSpPr>
          <p:grpSpPr bwMode="auto">
            <a:xfrm>
              <a:off x="220" y="2270"/>
              <a:ext cx="5359" cy="400"/>
              <a:chOff x="220" y="2270"/>
              <a:chExt cx="5359" cy="400"/>
            </a:xfrm>
          </p:grpSpPr>
          <p:sp>
            <p:nvSpPr>
              <p:cNvPr id="94231" name="Line 23"/>
              <p:cNvSpPr>
                <a:spLocks noChangeShapeType="1"/>
              </p:cNvSpPr>
              <p:nvPr/>
            </p:nvSpPr>
            <p:spPr bwMode="auto">
              <a:xfrm>
                <a:off x="220" y="2364"/>
                <a:ext cx="51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4232" name="Line 24"/>
              <p:cNvSpPr>
                <a:spLocks noChangeShapeType="1"/>
              </p:cNvSpPr>
              <p:nvPr/>
            </p:nvSpPr>
            <p:spPr bwMode="auto">
              <a:xfrm>
                <a:off x="1040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4233" name="Line 25"/>
              <p:cNvSpPr>
                <a:spLocks noChangeShapeType="1"/>
              </p:cNvSpPr>
              <p:nvPr/>
            </p:nvSpPr>
            <p:spPr bwMode="auto">
              <a:xfrm>
                <a:off x="160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4234" name="Line 26"/>
              <p:cNvSpPr>
                <a:spLocks noChangeShapeType="1"/>
              </p:cNvSpPr>
              <p:nvPr/>
            </p:nvSpPr>
            <p:spPr bwMode="auto">
              <a:xfrm>
                <a:off x="217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4235" name="Line 27"/>
              <p:cNvSpPr>
                <a:spLocks noChangeShapeType="1"/>
              </p:cNvSpPr>
              <p:nvPr/>
            </p:nvSpPr>
            <p:spPr bwMode="auto">
              <a:xfrm>
                <a:off x="274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4236" name="Line 28"/>
              <p:cNvSpPr>
                <a:spLocks noChangeShapeType="1"/>
              </p:cNvSpPr>
              <p:nvPr/>
            </p:nvSpPr>
            <p:spPr bwMode="auto">
              <a:xfrm>
                <a:off x="331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4237" name="Line 29"/>
              <p:cNvSpPr>
                <a:spLocks noChangeShapeType="1"/>
              </p:cNvSpPr>
              <p:nvPr/>
            </p:nvSpPr>
            <p:spPr bwMode="auto">
              <a:xfrm>
                <a:off x="388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4238" name="Line 30"/>
              <p:cNvSpPr>
                <a:spLocks noChangeShapeType="1"/>
              </p:cNvSpPr>
              <p:nvPr/>
            </p:nvSpPr>
            <p:spPr bwMode="auto">
              <a:xfrm>
                <a:off x="445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4239" name="Line 31"/>
              <p:cNvSpPr>
                <a:spLocks noChangeShapeType="1"/>
              </p:cNvSpPr>
              <p:nvPr/>
            </p:nvSpPr>
            <p:spPr bwMode="auto">
              <a:xfrm>
                <a:off x="502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4240" name="Text Box 32"/>
              <p:cNvSpPr txBox="1">
                <a:spLocks noChangeArrowheads="1"/>
              </p:cNvSpPr>
              <p:nvPr/>
            </p:nvSpPr>
            <p:spPr bwMode="auto">
              <a:xfrm>
                <a:off x="88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4</a:t>
                </a:r>
              </a:p>
            </p:txBody>
          </p:sp>
          <p:sp>
            <p:nvSpPr>
              <p:cNvPr id="94241" name="Text Box 33"/>
              <p:cNvSpPr txBox="1">
                <a:spLocks noChangeArrowheads="1"/>
              </p:cNvSpPr>
              <p:nvPr/>
            </p:nvSpPr>
            <p:spPr bwMode="auto">
              <a:xfrm>
                <a:off x="144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5</a:t>
                </a:r>
              </a:p>
            </p:txBody>
          </p:sp>
          <p:sp>
            <p:nvSpPr>
              <p:cNvPr id="94242" name="Text Box 34"/>
              <p:cNvSpPr txBox="1">
                <a:spLocks noChangeArrowheads="1"/>
              </p:cNvSpPr>
              <p:nvPr/>
            </p:nvSpPr>
            <p:spPr bwMode="auto">
              <a:xfrm>
                <a:off x="201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6</a:t>
                </a:r>
              </a:p>
            </p:txBody>
          </p:sp>
          <p:sp>
            <p:nvSpPr>
              <p:cNvPr id="94243" name="Text Box 35"/>
              <p:cNvSpPr txBox="1">
                <a:spLocks noChangeArrowheads="1"/>
              </p:cNvSpPr>
              <p:nvPr/>
            </p:nvSpPr>
            <p:spPr bwMode="auto">
              <a:xfrm>
                <a:off x="258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7</a:t>
                </a:r>
              </a:p>
            </p:txBody>
          </p:sp>
          <p:sp>
            <p:nvSpPr>
              <p:cNvPr id="94244" name="Text Box 36"/>
              <p:cNvSpPr txBox="1">
                <a:spLocks noChangeArrowheads="1"/>
              </p:cNvSpPr>
              <p:nvPr/>
            </p:nvSpPr>
            <p:spPr bwMode="auto">
              <a:xfrm>
                <a:off x="3153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8</a:t>
                </a:r>
              </a:p>
            </p:txBody>
          </p:sp>
          <p:sp>
            <p:nvSpPr>
              <p:cNvPr id="94245" name="Text Box 37"/>
              <p:cNvSpPr txBox="1">
                <a:spLocks noChangeArrowheads="1"/>
              </p:cNvSpPr>
              <p:nvPr/>
            </p:nvSpPr>
            <p:spPr bwMode="auto">
              <a:xfrm>
                <a:off x="3723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9</a:t>
                </a:r>
              </a:p>
            </p:txBody>
          </p:sp>
          <p:sp>
            <p:nvSpPr>
              <p:cNvPr id="94246" name="Text Box 38"/>
              <p:cNvSpPr txBox="1">
                <a:spLocks noChangeArrowheads="1"/>
              </p:cNvSpPr>
              <p:nvPr/>
            </p:nvSpPr>
            <p:spPr bwMode="auto">
              <a:xfrm>
                <a:off x="4293" y="2439"/>
                <a:ext cx="3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10</a:t>
                </a:r>
              </a:p>
            </p:txBody>
          </p:sp>
          <p:sp>
            <p:nvSpPr>
              <p:cNvPr id="94247" name="Text Box 39"/>
              <p:cNvSpPr txBox="1">
                <a:spLocks noChangeArrowheads="1"/>
              </p:cNvSpPr>
              <p:nvPr/>
            </p:nvSpPr>
            <p:spPr bwMode="auto">
              <a:xfrm>
                <a:off x="4863" y="2439"/>
                <a:ext cx="3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11</a:t>
                </a:r>
              </a:p>
            </p:txBody>
          </p:sp>
          <p:graphicFrame>
            <p:nvGraphicFramePr>
              <p:cNvPr id="94248" name="Object 40"/>
              <p:cNvGraphicFramePr>
                <a:graphicFrameLocks noChangeAspect="1"/>
              </p:cNvGraphicFramePr>
              <p:nvPr/>
            </p:nvGraphicFramePr>
            <p:xfrm>
              <a:off x="5352" y="2270"/>
              <a:ext cx="227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9937" name="Equation" r:id="rId3" imgW="152280" imgH="139680" progId="Equation.3">
                      <p:embed/>
                    </p:oleObj>
                  </mc:Choice>
                  <mc:Fallback>
                    <p:oleObj name="Equation" r:id="rId3" imgW="15228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52" y="2270"/>
                            <a:ext cx="227" cy="2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94249" name="Line 41"/>
          <p:cNvSpPr>
            <a:spLocks noChangeShapeType="1"/>
          </p:cNvSpPr>
          <p:nvPr/>
        </p:nvSpPr>
        <p:spPr bwMode="auto">
          <a:xfrm flipH="1">
            <a:off x="709613" y="2630488"/>
            <a:ext cx="8147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aphicFrame>
        <p:nvGraphicFramePr>
          <p:cNvPr id="94250" name="Object 42"/>
          <p:cNvGraphicFramePr>
            <a:graphicFrameLocks noChangeAspect="1"/>
          </p:cNvGraphicFramePr>
          <p:nvPr/>
        </p:nvGraphicFramePr>
        <p:xfrm>
          <a:off x="1225550" y="1498600"/>
          <a:ext cx="1128713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38" name="Equation" r:id="rId5" imgW="406080" imgH="393480" progId="Equation.3">
                  <p:embed/>
                </p:oleObj>
              </mc:Choice>
              <mc:Fallback>
                <p:oleObj name="Equation" r:id="rId5" imgW="406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550" y="1498600"/>
                        <a:ext cx="1128713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51" name="Object 43"/>
          <p:cNvGraphicFramePr>
            <a:graphicFrameLocks noChangeAspect="1"/>
          </p:cNvGraphicFramePr>
          <p:nvPr/>
        </p:nvGraphicFramePr>
        <p:xfrm>
          <a:off x="6665913" y="4956175"/>
          <a:ext cx="1455737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39" name="Equation" r:id="rId7" imgW="711000" imgH="583920" progId="Equation.3">
                  <p:embed/>
                </p:oleObj>
              </mc:Choice>
              <mc:Fallback>
                <p:oleObj name="Equation" r:id="rId7" imgW="71100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5913" y="4956175"/>
                        <a:ext cx="1455737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4257" name="Group 49"/>
          <p:cNvGrpSpPr>
            <a:grpSpLocks/>
          </p:cNvGrpSpPr>
          <p:nvPr/>
        </p:nvGrpSpPr>
        <p:grpSpPr bwMode="auto">
          <a:xfrm>
            <a:off x="530225" y="3800475"/>
            <a:ext cx="7958138" cy="1169988"/>
            <a:chOff x="334" y="2394"/>
            <a:chExt cx="5013" cy="737"/>
          </a:xfrm>
        </p:grpSpPr>
        <p:sp>
          <p:nvSpPr>
            <p:cNvPr id="94252" name="Line 44"/>
            <p:cNvSpPr>
              <a:spLocks noChangeShapeType="1"/>
            </p:cNvSpPr>
            <p:nvPr/>
          </p:nvSpPr>
          <p:spPr bwMode="auto">
            <a:xfrm flipH="1">
              <a:off x="334" y="2394"/>
              <a:ext cx="193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4253" name="Line 45"/>
            <p:cNvSpPr>
              <a:spLocks noChangeShapeType="1"/>
            </p:cNvSpPr>
            <p:nvPr/>
          </p:nvSpPr>
          <p:spPr bwMode="auto">
            <a:xfrm flipH="1">
              <a:off x="3414" y="3131"/>
              <a:ext cx="193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4255" name="Line 47"/>
            <p:cNvSpPr>
              <a:spLocks noChangeShapeType="1"/>
            </p:cNvSpPr>
            <p:nvPr/>
          </p:nvSpPr>
          <p:spPr bwMode="auto">
            <a:xfrm>
              <a:off x="2267" y="2394"/>
              <a:ext cx="1147" cy="7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grpSp>
        <p:nvGrpSpPr>
          <p:cNvPr id="94258" name="Group 50"/>
          <p:cNvGrpSpPr>
            <a:grpSpLocks/>
          </p:cNvGrpSpPr>
          <p:nvPr/>
        </p:nvGrpSpPr>
        <p:grpSpPr bwMode="auto">
          <a:xfrm>
            <a:off x="928688" y="4389438"/>
            <a:ext cx="4478337" cy="581025"/>
            <a:chOff x="585" y="2765"/>
            <a:chExt cx="2821" cy="366"/>
          </a:xfrm>
        </p:grpSpPr>
        <p:sp>
          <p:nvSpPr>
            <p:cNvPr id="94254" name="Line 46"/>
            <p:cNvSpPr>
              <a:spLocks noChangeShapeType="1"/>
            </p:cNvSpPr>
            <p:nvPr/>
          </p:nvSpPr>
          <p:spPr bwMode="auto">
            <a:xfrm>
              <a:off x="585" y="3131"/>
              <a:ext cx="28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4256" name="Line 48"/>
            <p:cNvSpPr>
              <a:spLocks noChangeShapeType="1"/>
            </p:cNvSpPr>
            <p:nvPr/>
          </p:nvSpPr>
          <p:spPr bwMode="auto">
            <a:xfrm>
              <a:off x="593" y="2765"/>
              <a:ext cx="22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grpSp>
        <p:nvGrpSpPr>
          <p:cNvPr id="94260" name="Group 52"/>
          <p:cNvGrpSpPr>
            <a:grpSpLocks/>
          </p:cNvGrpSpPr>
          <p:nvPr/>
        </p:nvGrpSpPr>
        <p:grpSpPr bwMode="auto">
          <a:xfrm>
            <a:off x="539750" y="2628900"/>
            <a:ext cx="7958138" cy="1169988"/>
            <a:chOff x="334" y="2394"/>
            <a:chExt cx="5013" cy="737"/>
          </a:xfrm>
        </p:grpSpPr>
        <p:sp>
          <p:nvSpPr>
            <p:cNvPr id="94261" name="Line 53"/>
            <p:cNvSpPr>
              <a:spLocks noChangeShapeType="1"/>
            </p:cNvSpPr>
            <p:nvPr/>
          </p:nvSpPr>
          <p:spPr bwMode="auto">
            <a:xfrm flipH="1">
              <a:off x="334" y="2394"/>
              <a:ext cx="1933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4262" name="Line 54"/>
            <p:cNvSpPr>
              <a:spLocks noChangeShapeType="1"/>
            </p:cNvSpPr>
            <p:nvPr/>
          </p:nvSpPr>
          <p:spPr bwMode="auto">
            <a:xfrm flipH="1">
              <a:off x="3414" y="3131"/>
              <a:ext cx="1933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4263" name="Line 55"/>
            <p:cNvSpPr>
              <a:spLocks noChangeShapeType="1"/>
            </p:cNvSpPr>
            <p:nvPr/>
          </p:nvSpPr>
          <p:spPr bwMode="auto">
            <a:xfrm>
              <a:off x="2267" y="2394"/>
              <a:ext cx="1147" cy="73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94264" name="Line 56"/>
          <p:cNvSpPr>
            <a:spLocks noChangeShapeType="1"/>
          </p:cNvSpPr>
          <p:nvPr/>
        </p:nvSpPr>
        <p:spPr bwMode="auto">
          <a:xfrm flipV="1">
            <a:off x="3598863" y="2628900"/>
            <a:ext cx="0" cy="11001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5072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4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4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49" grpId="0" animBg="1"/>
      <p:bldP spid="94249" grpId="1" animBg="1"/>
      <p:bldP spid="942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Magnitude Bode Plot: Add 2</a:t>
            </a:r>
            <a:r>
              <a:rPr lang="en-US" altLang="ar-EG" baseline="30000"/>
              <a:t>nd</a:t>
            </a:r>
            <a:r>
              <a:rPr lang="en-US" altLang="ar-EG"/>
              <a:t> Zero</a:t>
            </a:r>
          </a:p>
        </p:txBody>
      </p:sp>
      <p:grpSp>
        <p:nvGrpSpPr>
          <p:cNvPr id="95235" name="Group 3"/>
          <p:cNvGrpSpPr>
            <a:grpSpLocks/>
          </p:cNvGrpSpPr>
          <p:nvPr/>
        </p:nvGrpSpPr>
        <p:grpSpPr bwMode="auto">
          <a:xfrm>
            <a:off x="147638" y="1089025"/>
            <a:ext cx="8709025" cy="5543550"/>
            <a:chOff x="93" y="686"/>
            <a:chExt cx="5486" cy="3492"/>
          </a:xfrm>
        </p:grpSpPr>
        <p:grpSp>
          <p:nvGrpSpPr>
            <p:cNvPr id="95236" name="Group 4"/>
            <p:cNvGrpSpPr>
              <a:grpSpLocks/>
            </p:cNvGrpSpPr>
            <p:nvPr/>
          </p:nvGrpSpPr>
          <p:grpSpPr bwMode="auto">
            <a:xfrm>
              <a:off x="93" y="686"/>
              <a:ext cx="450" cy="3492"/>
              <a:chOff x="93" y="686"/>
              <a:chExt cx="450" cy="3492"/>
            </a:xfrm>
          </p:grpSpPr>
          <p:sp>
            <p:nvSpPr>
              <p:cNvPr id="95237" name="Line 5"/>
              <p:cNvSpPr>
                <a:spLocks noChangeShapeType="1"/>
              </p:cNvSpPr>
              <p:nvPr/>
            </p:nvSpPr>
            <p:spPr bwMode="auto">
              <a:xfrm>
                <a:off x="492" y="686"/>
                <a:ext cx="0" cy="34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5238" name="Line 6"/>
              <p:cNvSpPr>
                <a:spLocks noChangeShapeType="1"/>
              </p:cNvSpPr>
              <p:nvPr/>
            </p:nvSpPr>
            <p:spPr bwMode="auto">
              <a:xfrm>
                <a:off x="417" y="890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5239" name="Line 7"/>
              <p:cNvSpPr>
                <a:spLocks noChangeShapeType="1"/>
              </p:cNvSpPr>
              <p:nvPr/>
            </p:nvSpPr>
            <p:spPr bwMode="auto">
              <a:xfrm>
                <a:off x="417" y="1258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5240" name="Line 8"/>
              <p:cNvSpPr>
                <a:spLocks noChangeShapeType="1"/>
              </p:cNvSpPr>
              <p:nvPr/>
            </p:nvSpPr>
            <p:spPr bwMode="auto">
              <a:xfrm>
                <a:off x="417" y="1627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5241" name="Line 9"/>
              <p:cNvSpPr>
                <a:spLocks noChangeShapeType="1"/>
              </p:cNvSpPr>
              <p:nvPr/>
            </p:nvSpPr>
            <p:spPr bwMode="auto">
              <a:xfrm>
                <a:off x="417" y="1995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5242" name="Line 10"/>
              <p:cNvSpPr>
                <a:spLocks noChangeShapeType="1"/>
              </p:cNvSpPr>
              <p:nvPr/>
            </p:nvSpPr>
            <p:spPr bwMode="auto">
              <a:xfrm>
                <a:off x="417" y="2732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5243" name="Line 11"/>
              <p:cNvSpPr>
                <a:spLocks noChangeShapeType="1"/>
              </p:cNvSpPr>
              <p:nvPr/>
            </p:nvSpPr>
            <p:spPr bwMode="auto">
              <a:xfrm>
                <a:off x="417" y="3101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5244" name="Line 12"/>
              <p:cNvSpPr>
                <a:spLocks noChangeShapeType="1"/>
              </p:cNvSpPr>
              <p:nvPr/>
            </p:nvSpPr>
            <p:spPr bwMode="auto">
              <a:xfrm>
                <a:off x="417" y="3469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5245" name="Line 13"/>
              <p:cNvSpPr>
                <a:spLocks noChangeShapeType="1"/>
              </p:cNvSpPr>
              <p:nvPr/>
            </p:nvSpPr>
            <p:spPr bwMode="auto">
              <a:xfrm>
                <a:off x="417" y="3838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5246" name="Text Box 14"/>
              <p:cNvSpPr txBox="1">
                <a:spLocks noChangeArrowheads="1"/>
              </p:cNvSpPr>
              <p:nvPr/>
            </p:nvSpPr>
            <p:spPr bwMode="auto">
              <a:xfrm>
                <a:off x="93" y="774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80</a:t>
                </a:r>
                <a:endParaRPr lang="en-US" altLang="ar-EG" baseline="50000"/>
              </a:p>
            </p:txBody>
          </p:sp>
          <p:sp>
            <p:nvSpPr>
              <p:cNvPr id="95247" name="Text Box 15"/>
              <p:cNvSpPr txBox="1">
                <a:spLocks noChangeArrowheads="1"/>
              </p:cNvSpPr>
              <p:nvPr/>
            </p:nvSpPr>
            <p:spPr bwMode="auto">
              <a:xfrm>
                <a:off x="93" y="187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20</a:t>
                </a:r>
                <a:endParaRPr lang="en-US" altLang="ar-EG" baseline="50000"/>
              </a:p>
            </p:txBody>
          </p:sp>
          <p:sp>
            <p:nvSpPr>
              <p:cNvPr id="95248" name="Text Box 16"/>
              <p:cNvSpPr txBox="1">
                <a:spLocks noChangeArrowheads="1"/>
              </p:cNvSpPr>
              <p:nvPr/>
            </p:nvSpPr>
            <p:spPr bwMode="auto">
              <a:xfrm>
                <a:off x="93" y="1115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60</a:t>
                </a:r>
                <a:endParaRPr lang="en-US" altLang="ar-EG" baseline="50000"/>
              </a:p>
            </p:txBody>
          </p:sp>
          <p:sp>
            <p:nvSpPr>
              <p:cNvPr id="95249" name="Text Box 17"/>
              <p:cNvSpPr txBox="1">
                <a:spLocks noChangeArrowheads="1"/>
              </p:cNvSpPr>
              <p:nvPr/>
            </p:nvSpPr>
            <p:spPr bwMode="auto">
              <a:xfrm>
                <a:off x="93" y="1511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40</a:t>
                </a:r>
                <a:endParaRPr lang="en-US" altLang="ar-EG" baseline="50000"/>
              </a:p>
            </p:txBody>
          </p:sp>
          <p:sp>
            <p:nvSpPr>
              <p:cNvPr id="95250" name="Text Box 18"/>
              <p:cNvSpPr txBox="1">
                <a:spLocks noChangeArrowheads="1"/>
              </p:cNvSpPr>
              <p:nvPr/>
            </p:nvSpPr>
            <p:spPr bwMode="auto">
              <a:xfrm>
                <a:off x="93" y="2616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-20</a:t>
                </a:r>
                <a:endParaRPr lang="en-US" altLang="ar-EG" baseline="50000"/>
              </a:p>
            </p:txBody>
          </p:sp>
          <p:sp>
            <p:nvSpPr>
              <p:cNvPr id="95251" name="Text Box 19"/>
              <p:cNvSpPr txBox="1">
                <a:spLocks noChangeArrowheads="1"/>
              </p:cNvSpPr>
              <p:nvPr/>
            </p:nvSpPr>
            <p:spPr bwMode="auto">
              <a:xfrm>
                <a:off x="93" y="3353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-60</a:t>
                </a:r>
                <a:endParaRPr lang="en-US" altLang="ar-EG" baseline="50000"/>
              </a:p>
            </p:txBody>
          </p:sp>
          <p:sp>
            <p:nvSpPr>
              <p:cNvPr id="95252" name="Text Box 20"/>
              <p:cNvSpPr txBox="1">
                <a:spLocks noChangeArrowheads="1"/>
              </p:cNvSpPr>
              <p:nvPr/>
            </p:nvSpPr>
            <p:spPr bwMode="auto">
              <a:xfrm>
                <a:off x="93" y="3722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-80</a:t>
                </a:r>
                <a:endParaRPr lang="en-US" altLang="ar-EG" baseline="50000"/>
              </a:p>
            </p:txBody>
          </p:sp>
          <p:sp>
            <p:nvSpPr>
              <p:cNvPr id="95253" name="Text Box 21"/>
              <p:cNvSpPr txBox="1">
                <a:spLocks noChangeArrowheads="1"/>
              </p:cNvSpPr>
              <p:nvPr/>
            </p:nvSpPr>
            <p:spPr bwMode="auto">
              <a:xfrm>
                <a:off x="93" y="2985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-40</a:t>
                </a:r>
                <a:endParaRPr lang="en-US" altLang="ar-EG" baseline="50000"/>
              </a:p>
            </p:txBody>
          </p:sp>
        </p:grpSp>
        <p:grpSp>
          <p:nvGrpSpPr>
            <p:cNvPr id="95254" name="Group 22"/>
            <p:cNvGrpSpPr>
              <a:grpSpLocks/>
            </p:cNvGrpSpPr>
            <p:nvPr/>
          </p:nvGrpSpPr>
          <p:grpSpPr bwMode="auto">
            <a:xfrm>
              <a:off x="220" y="2270"/>
              <a:ext cx="5359" cy="400"/>
              <a:chOff x="220" y="2270"/>
              <a:chExt cx="5359" cy="400"/>
            </a:xfrm>
          </p:grpSpPr>
          <p:sp>
            <p:nvSpPr>
              <p:cNvPr id="95255" name="Line 23"/>
              <p:cNvSpPr>
                <a:spLocks noChangeShapeType="1"/>
              </p:cNvSpPr>
              <p:nvPr/>
            </p:nvSpPr>
            <p:spPr bwMode="auto">
              <a:xfrm>
                <a:off x="220" y="2364"/>
                <a:ext cx="51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5256" name="Line 24"/>
              <p:cNvSpPr>
                <a:spLocks noChangeShapeType="1"/>
              </p:cNvSpPr>
              <p:nvPr/>
            </p:nvSpPr>
            <p:spPr bwMode="auto">
              <a:xfrm>
                <a:off x="1040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5257" name="Line 25"/>
              <p:cNvSpPr>
                <a:spLocks noChangeShapeType="1"/>
              </p:cNvSpPr>
              <p:nvPr/>
            </p:nvSpPr>
            <p:spPr bwMode="auto">
              <a:xfrm>
                <a:off x="160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5258" name="Line 26"/>
              <p:cNvSpPr>
                <a:spLocks noChangeShapeType="1"/>
              </p:cNvSpPr>
              <p:nvPr/>
            </p:nvSpPr>
            <p:spPr bwMode="auto">
              <a:xfrm>
                <a:off x="217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5259" name="Line 27"/>
              <p:cNvSpPr>
                <a:spLocks noChangeShapeType="1"/>
              </p:cNvSpPr>
              <p:nvPr/>
            </p:nvSpPr>
            <p:spPr bwMode="auto">
              <a:xfrm>
                <a:off x="274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5260" name="Line 28"/>
              <p:cNvSpPr>
                <a:spLocks noChangeShapeType="1"/>
              </p:cNvSpPr>
              <p:nvPr/>
            </p:nvSpPr>
            <p:spPr bwMode="auto">
              <a:xfrm>
                <a:off x="331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5261" name="Line 29"/>
              <p:cNvSpPr>
                <a:spLocks noChangeShapeType="1"/>
              </p:cNvSpPr>
              <p:nvPr/>
            </p:nvSpPr>
            <p:spPr bwMode="auto">
              <a:xfrm>
                <a:off x="388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5262" name="Line 30"/>
              <p:cNvSpPr>
                <a:spLocks noChangeShapeType="1"/>
              </p:cNvSpPr>
              <p:nvPr/>
            </p:nvSpPr>
            <p:spPr bwMode="auto">
              <a:xfrm>
                <a:off x="445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5263" name="Line 31"/>
              <p:cNvSpPr>
                <a:spLocks noChangeShapeType="1"/>
              </p:cNvSpPr>
              <p:nvPr/>
            </p:nvSpPr>
            <p:spPr bwMode="auto">
              <a:xfrm>
                <a:off x="502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5264" name="Text Box 32"/>
              <p:cNvSpPr txBox="1">
                <a:spLocks noChangeArrowheads="1"/>
              </p:cNvSpPr>
              <p:nvPr/>
            </p:nvSpPr>
            <p:spPr bwMode="auto">
              <a:xfrm>
                <a:off x="88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4</a:t>
                </a:r>
              </a:p>
            </p:txBody>
          </p:sp>
          <p:sp>
            <p:nvSpPr>
              <p:cNvPr id="95265" name="Text Box 33"/>
              <p:cNvSpPr txBox="1">
                <a:spLocks noChangeArrowheads="1"/>
              </p:cNvSpPr>
              <p:nvPr/>
            </p:nvSpPr>
            <p:spPr bwMode="auto">
              <a:xfrm>
                <a:off x="144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5</a:t>
                </a:r>
              </a:p>
            </p:txBody>
          </p:sp>
          <p:sp>
            <p:nvSpPr>
              <p:cNvPr id="95266" name="Text Box 34"/>
              <p:cNvSpPr txBox="1">
                <a:spLocks noChangeArrowheads="1"/>
              </p:cNvSpPr>
              <p:nvPr/>
            </p:nvSpPr>
            <p:spPr bwMode="auto">
              <a:xfrm>
                <a:off x="201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6</a:t>
                </a:r>
              </a:p>
            </p:txBody>
          </p:sp>
          <p:sp>
            <p:nvSpPr>
              <p:cNvPr id="95267" name="Text Box 35"/>
              <p:cNvSpPr txBox="1">
                <a:spLocks noChangeArrowheads="1"/>
              </p:cNvSpPr>
              <p:nvPr/>
            </p:nvSpPr>
            <p:spPr bwMode="auto">
              <a:xfrm>
                <a:off x="258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7</a:t>
                </a:r>
              </a:p>
            </p:txBody>
          </p:sp>
          <p:sp>
            <p:nvSpPr>
              <p:cNvPr id="95268" name="Text Box 36"/>
              <p:cNvSpPr txBox="1">
                <a:spLocks noChangeArrowheads="1"/>
              </p:cNvSpPr>
              <p:nvPr/>
            </p:nvSpPr>
            <p:spPr bwMode="auto">
              <a:xfrm>
                <a:off x="3153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8</a:t>
                </a:r>
              </a:p>
            </p:txBody>
          </p:sp>
          <p:sp>
            <p:nvSpPr>
              <p:cNvPr id="95269" name="Text Box 37"/>
              <p:cNvSpPr txBox="1">
                <a:spLocks noChangeArrowheads="1"/>
              </p:cNvSpPr>
              <p:nvPr/>
            </p:nvSpPr>
            <p:spPr bwMode="auto">
              <a:xfrm>
                <a:off x="3723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9</a:t>
                </a:r>
              </a:p>
            </p:txBody>
          </p:sp>
          <p:sp>
            <p:nvSpPr>
              <p:cNvPr id="95270" name="Text Box 38"/>
              <p:cNvSpPr txBox="1">
                <a:spLocks noChangeArrowheads="1"/>
              </p:cNvSpPr>
              <p:nvPr/>
            </p:nvSpPr>
            <p:spPr bwMode="auto">
              <a:xfrm>
                <a:off x="4293" y="2439"/>
                <a:ext cx="3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10</a:t>
                </a:r>
              </a:p>
            </p:txBody>
          </p:sp>
          <p:sp>
            <p:nvSpPr>
              <p:cNvPr id="95271" name="Text Box 39"/>
              <p:cNvSpPr txBox="1">
                <a:spLocks noChangeArrowheads="1"/>
              </p:cNvSpPr>
              <p:nvPr/>
            </p:nvSpPr>
            <p:spPr bwMode="auto">
              <a:xfrm>
                <a:off x="4863" y="2439"/>
                <a:ext cx="3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11</a:t>
                </a:r>
              </a:p>
            </p:txBody>
          </p:sp>
          <p:graphicFrame>
            <p:nvGraphicFramePr>
              <p:cNvPr id="95272" name="Object 40"/>
              <p:cNvGraphicFramePr>
                <a:graphicFrameLocks noChangeAspect="1"/>
              </p:cNvGraphicFramePr>
              <p:nvPr/>
            </p:nvGraphicFramePr>
            <p:xfrm>
              <a:off x="5352" y="2270"/>
              <a:ext cx="227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0961" name="Equation" r:id="rId3" imgW="152280" imgH="139680" progId="Equation.3">
                      <p:embed/>
                    </p:oleObj>
                  </mc:Choice>
                  <mc:Fallback>
                    <p:oleObj name="Equation" r:id="rId3" imgW="15228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52" y="2270"/>
                            <a:ext cx="227" cy="2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95275" name="Line 43"/>
          <p:cNvSpPr>
            <a:spLocks noChangeShapeType="1"/>
          </p:cNvSpPr>
          <p:nvPr/>
        </p:nvSpPr>
        <p:spPr bwMode="auto">
          <a:xfrm>
            <a:off x="862013" y="3167063"/>
            <a:ext cx="2597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5277" name="Line 45"/>
          <p:cNvSpPr>
            <a:spLocks noChangeShapeType="1"/>
          </p:cNvSpPr>
          <p:nvPr/>
        </p:nvSpPr>
        <p:spPr bwMode="auto">
          <a:xfrm flipV="1">
            <a:off x="862013" y="2582863"/>
            <a:ext cx="3502025" cy="6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5278" name="Line 46"/>
          <p:cNvSpPr>
            <a:spLocks noChangeShapeType="1"/>
          </p:cNvSpPr>
          <p:nvPr/>
        </p:nvSpPr>
        <p:spPr bwMode="auto">
          <a:xfrm flipV="1">
            <a:off x="4364038" y="2582863"/>
            <a:ext cx="0" cy="11699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5279" name="Line 47"/>
          <p:cNvSpPr>
            <a:spLocks noChangeShapeType="1"/>
          </p:cNvSpPr>
          <p:nvPr/>
        </p:nvSpPr>
        <p:spPr bwMode="auto">
          <a:xfrm flipV="1">
            <a:off x="3459163" y="3167063"/>
            <a:ext cx="0" cy="5921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95296" name="Group 64"/>
          <p:cNvGrpSpPr>
            <a:grpSpLocks/>
          </p:cNvGrpSpPr>
          <p:nvPr/>
        </p:nvGrpSpPr>
        <p:grpSpPr bwMode="auto">
          <a:xfrm>
            <a:off x="585788" y="1311275"/>
            <a:ext cx="8450262" cy="2447925"/>
            <a:chOff x="369" y="826"/>
            <a:chExt cx="5323" cy="1542"/>
          </a:xfrm>
        </p:grpSpPr>
        <p:sp>
          <p:nvSpPr>
            <p:cNvPr id="95280" name="Line 48"/>
            <p:cNvSpPr>
              <a:spLocks noChangeShapeType="1"/>
            </p:cNvSpPr>
            <p:nvPr/>
          </p:nvSpPr>
          <p:spPr bwMode="auto">
            <a:xfrm flipV="1">
              <a:off x="369" y="2368"/>
              <a:ext cx="29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5281" name="Line 49"/>
            <p:cNvSpPr>
              <a:spLocks noChangeShapeType="1"/>
            </p:cNvSpPr>
            <p:nvPr/>
          </p:nvSpPr>
          <p:spPr bwMode="auto">
            <a:xfrm flipH="1">
              <a:off x="3309" y="826"/>
              <a:ext cx="2383" cy="15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95282" name="Line 50"/>
          <p:cNvSpPr>
            <a:spLocks noChangeShapeType="1"/>
          </p:cNvSpPr>
          <p:nvPr/>
        </p:nvSpPr>
        <p:spPr bwMode="auto">
          <a:xfrm flipV="1">
            <a:off x="5256213" y="2603500"/>
            <a:ext cx="0" cy="10779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aphicFrame>
        <p:nvGraphicFramePr>
          <p:cNvPr id="95285" name="Object 53"/>
          <p:cNvGraphicFramePr>
            <a:graphicFrameLocks noChangeAspect="1"/>
          </p:cNvGraphicFramePr>
          <p:nvPr/>
        </p:nvGraphicFramePr>
        <p:xfrm>
          <a:off x="7267575" y="1311275"/>
          <a:ext cx="142875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2" name="Equation" r:id="rId5" imgW="698400" imgH="444240" progId="Equation.3">
                  <p:embed/>
                </p:oleObj>
              </mc:Choice>
              <mc:Fallback>
                <p:oleObj name="Equation" r:id="rId5" imgW="6984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7575" y="1311275"/>
                        <a:ext cx="1428750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5286" name="Group 54"/>
          <p:cNvGrpSpPr>
            <a:grpSpLocks/>
          </p:cNvGrpSpPr>
          <p:nvPr/>
        </p:nvGrpSpPr>
        <p:grpSpPr bwMode="auto">
          <a:xfrm>
            <a:off x="147638" y="2600325"/>
            <a:ext cx="8178800" cy="2719388"/>
            <a:chOff x="93" y="1631"/>
            <a:chExt cx="5152" cy="1713"/>
          </a:xfrm>
        </p:grpSpPr>
        <p:sp>
          <p:nvSpPr>
            <p:cNvPr id="95287" name="Line 55"/>
            <p:cNvSpPr>
              <a:spLocks noChangeShapeType="1"/>
            </p:cNvSpPr>
            <p:nvPr/>
          </p:nvSpPr>
          <p:spPr bwMode="auto">
            <a:xfrm flipV="1">
              <a:off x="93" y="1631"/>
              <a:ext cx="2656" cy="1713"/>
            </a:xfrm>
            <a:prstGeom prst="line">
              <a:avLst/>
            </a:prstGeom>
            <a:noFill/>
            <a:ln w="381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5288" name="Line 56"/>
            <p:cNvSpPr>
              <a:spLocks noChangeShapeType="1"/>
            </p:cNvSpPr>
            <p:nvPr/>
          </p:nvSpPr>
          <p:spPr bwMode="auto">
            <a:xfrm>
              <a:off x="2749" y="1631"/>
              <a:ext cx="2496" cy="0"/>
            </a:xfrm>
            <a:prstGeom prst="line">
              <a:avLst/>
            </a:prstGeom>
            <a:noFill/>
            <a:ln w="381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graphicFrame>
        <p:nvGraphicFramePr>
          <p:cNvPr id="95289" name="Object 57"/>
          <p:cNvGraphicFramePr>
            <a:graphicFrameLocks noChangeAspect="1"/>
          </p:cNvGraphicFramePr>
          <p:nvPr/>
        </p:nvGraphicFramePr>
        <p:xfrm>
          <a:off x="1262063" y="1228725"/>
          <a:ext cx="20589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3" name="Equation" r:id="rId7" imgW="1028520" imgH="215640" progId="Equation.3">
                  <p:embed/>
                </p:oleObj>
              </mc:Choice>
              <mc:Fallback>
                <p:oleObj name="Equation" r:id="rId7" imgW="10285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1228725"/>
                        <a:ext cx="20589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5295" name="Group 63"/>
          <p:cNvGrpSpPr>
            <a:grpSpLocks/>
          </p:cNvGrpSpPr>
          <p:nvPr/>
        </p:nvGrpSpPr>
        <p:grpSpPr bwMode="auto">
          <a:xfrm>
            <a:off x="147638" y="1598613"/>
            <a:ext cx="6667500" cy="3724275"/>
            <a:chOff x="93" y="1007"/>
            <a:chExt cx="4200" cy="2346"/>
          </a:xfrm>
        </p:grpSpPr>
        <p:sp>
          <p:nvSpPr>
            <p:cNvPr id="95292" name="Line 60"/>
            <p:cNvSpPr>
              <a:spLocks noChangeShapeType="1"/>
            </p:cNvSpPr>
            <p:nvPr/>
          </p:nvSpPr>
          <p:spPr bwMode="auto">
            <a:xfrm flipV="1">
              <a:off x="93" y="1640"/>
              <a:ext cx="2656" cy="1713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5293" name="Line 61"/>
            <p:cNvSpPr>
              <a:spLocks noChangeShapeType="1"/>
            </p:cNvSpPr>
            <p:nvPr/>
          </p:nvSpPr>
          <p:spPr bwMode="auto">
            <a:xfrm>
              <a:off x="2749" y="1640"/>
              <a:ext cx="569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5294" name="Line 62"/>
            <p:cNvSpPr>
              <a:spLocks noChangeShapeType="1"/>
            </p:cNvSpPr>
            <p:nvPr/>
          </p:nvSpPr>
          <p:spPr bwMode="auto">
            <a:xfrm flipH="1">
              <a:off x="3318" y="1007"/>
              <a:ext cx="975" cy="63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</p:spTree>
    <p:extLst>
      <p:ext uri="{BB962C8B-B14F-4D97-AF65-F5344CB8AC3E}">
        <p14:creationId xmlns:p14="http://schemas.microsoft.com/office/powerpoint/2010/main" val="198066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5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5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75" grpId="0" animBg="1"/>
      <p:bldP spid="95277" grpId="0" animBg="1"/>
      <p:bldP spid="95278" grpId="0" animBg="1"/>
      <p:bldP spid="95279" grpId="0" animBg="1"/>
      <p:bldP spid="9528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Phase Bode Plot: Add 2</a:t>
            </a:r>
            <a:r>
              <a:rPr lang="en-US" altLang="ar-EG" baseline="30000"/>
              <a:t>nd</a:t>
            </a:r>
            <a:r>
              <a:rPr lang="en-US" altLang="ar-EG"/>
              <a:t> Zero</a:t>
            </a:r>
          </a:p>
        </p:txBody>
      </p:sp>
      <p:grpSp>
        <p:nvGrpSpPr>
          <p:cNvPr id="96259" name="Group 3"/>
          <p:cNvGrpSpPr>
            <a:grpSpLocks/>
          </p:cNvGrpSpPr>
          <p:nvPr/>
        </p:nvGrpSpPr>
        <p:grpSpPr bwMode="auto">
          <a:xfrm>
            <a:off x="287338" y="1136650"/>
            <a:ext cx="8709025" cy="5543550"/>
            <a:chOff x="93" y="686"/>
            <a:chExt cx="5486" cy="3492"/>
          </a:xfrm>
        </p:grpSpPr>
        <p:grpSp>
          <p:nvGrpSpPr>
            <p:cNvPr id="96260" name="Group 4"/>
            <p:cNvGrpSpPr>
              <a:grpSpLocks/>
            </p:cNvGrpSpPr>
            <p:nvPr/>
          </p:nvGrpSpPr>
          <p:grpSpPr bwMode="auto">
            <a:xfrm>
              <a:off x="93" y="686"/>
              <a:ext cx="450" cy="3492"/>
              <a:chOff x="93" y="686"/>
              <a:chExt cx="450" cy="3492"/>
            </a:xfrm>
          </p:grpSpPr>
          <p:sp>
            <p:nvSpPr>
              <p:cNvPr id="96261" name="Line 5"/>
              <p:cNvSpPr>
                <a:spLocks noChangeShapeType="1"/>
              </p:cNvSpPr>
              <p:nvPr/>
            </p:nvSpPr>
            <p:spPr bwMode="auto">
              <a:xfrm>
                <a:off x="492" y="686"/>
                <a:ext cx="0" cy="34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6262" name="Line 6"/>
              <p:cNvSpPr>
                <a:spLocks noChangeShapeType="1"/>
              </p:cNvSpPr>
              <p:nvPr/>
            </p:nvSpPr>
            <p:spPr bwMode="auto">
              <a:xfrm>
                <a:off x="417" y="890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6263" name="Line 7"/>
              <p:cNvSpPr>
                <a:spLocks noChangeShapeType="1"/>
              </p:cNvSpPr>
              <p:nvPr/>
            </p:nvSpPr>
            <p:spPr bwMode="auto">
              <a:xfrm>
                <a:off x="417" y="1258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6264" name="Line 8"/>
              <p:cNvSpPr>
                <a:spLocks noChangeShapeType="1"/>
              </p:cNvSpPr>
              <p:nvPr/>
            </p:nvSpPr>
            <p:spPr bwMode="auto">
              <a:xfrm>
                <a:off x="417" y="1627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6265" name="Line 9"/>
              <p:cNvSpPr>
                <a:spLocks noChangeShapeType="1"/>
              </p:cNvSpPr>
              <p:nvPr/>
            </p:nvSpPr>
            <p:spPr bwMode="auto">
              <a:xfrm>
                <a:off x="417" y="1995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6266" name="Line 10"/>
              <p:cNvSpPr>
                <a:spLocks noChangeShapeType="1"/>
              </p:cNvSpPr>
              <p:nvPr/>
            </p:nvSpPr>
            <p:spPr bwMode="auto">
              <a:xfrm>
                <a:off x="417" y="2732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6267" name="Line 11"/>
              <p:cNvSpPr>
                <a:spLocks noChangeShapeType="1"/>
              </p:cNvSpPr>
              <p:nvPr/>
            </p:nvSpPr>
            <p:spPr bwMode="auto">
              <a:xfrm>
                <a:off x="417" y="3101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6268" name="Line 12"/>
              <p:cNvSpPr>
                <a:spLocks noChangeShapeType="1"/>
              </p:cNvSpPr>
              <p:nvPr/>
            </p:nvSpPr>
            <p:spPr bwMode="auto">
              <a:xfrm>
                <a:off x="417" y="3469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6269" name="Line 13"/>
              <p:cNvSpPr>
                <a:spLocks noChangeShapeType="1"/>
              </p:cNvSpPr>
              <p:nvPr/>
            </p:nvSpPr>
            <p:spPr bwMode="auto">
              <a:xfrm>
                <a:off x="417" y="3838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6270" name="Text Box 14"/>
              <p:cNvSpPr txBox="1">
                <a:spLocks noChangeArrowheads="1"/>
              </p:cNvSpPr>
              <p:nvPr/>
            </p:nvSpPr>
            <p:spPr bwMode="auto">
              <a:xfrm>
                <a:off x="93" y="774"/>
                <a:ext cx="3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180</a:t>
                </a:r>
                <a:endParaRPr lang="en-US" altLang="ar-EG" baseline="50000"/>
              </a:p>
            </p:txBody>
          </p:sp>
          <p:sp>
            <p:nvSpPr>
              <p:cNvPr id="96271" name="Text Box 15"/>
              <p:cNvSpPr txBox="1">
                <a:spLocks noChangeArrowheads="1"/>
              </p:cNvSpPr>
              <p:nvPr/>
            </p:nvSpPr>
            <p:spPr bwMode="auto">
              <a:xfrm>
                <a:off x="93" y="187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45</a:t>
                </a:r>
                <a:endParaRPr lang="en-US" altLang="ar-EG" baseline="50000"/>
              </a:p>
            </p:txBody>
          </p:sp>
          <p:sp>
            <p:nvSpPr>
              <p:cNvPr id="96272" name="Text Box 16"/>
              <p:cNvSpPr txBox="1">
                <a:spLocks noChangeArrowheads="1"/>
              </p:cNvSpPr>
              <p:nvPr/>
            </p:nvSpPr>
            <p:spPr bwMode="auto">
              <a:xfrm>
                <a:off x="93" y="1115"/>
                <a:ext cx="3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135</a:t>
                </a:r>
                <a:endParaRPr lang="en-US" altLang="ar-EG" baseline="50000"/>
              </a:p>
            </p:txBody>
          </p:sp>
          <p:sp>
            <p:nvSpPr>
              <p:cNvPr id="96273" name="Text Box 17"/>
              <p:cNvSpPr txBox="1">
                <a:spLocks noChangeArrowheads="1"/>
              </p:cNvSpPr>
              <p:nvPr/>
            </p:nvSpPr>
            <p:spPr bwMode="auto">
              <a:xfrm>
                <a:off x="93" y="1511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90</a:t>
                </a:r>
                <a:endParaRPr lang="en-US" altLang="ar-EG" baseline="50000"/>
              </a:p>
            </p:txBody>
          </p:sp>
          <p:sp>
            <p:nvSpPr>
              <p:cNvPr id="96274" name="Text Box 18"/>
              <p:cNvSpPr txBox="1">
                <a:spLocks noChangeArrowheads="1"/>
              </p:cNvSpPr>
              <p:nvPr/>
            </p:nvSpPr>
            <p:spPr bwMode="auto">
              <a:xfrm>
                <a:off x="93" y="2616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-45</a:t>
                </a:r>
                <a:endParaRPr lang="en-US" altLang="ar-EG" baseline="50000"/>
              </a:p>
            </p:txBody>
          </p:sp>
          <p:sp>
            <p:nvSpPr>
              <p:cNvPr id="96275" name="Text Box 19"/>
              <p:cNvSpPr txBox="1">
                <a:spLocks noChangeArrowheads="1"/>
              </p:cNvSpPr>
              <p:nvPr/>
            </p:nvSpPr>
            <p:spPr bwMode="auto">
              <a:xfrm>
                <a:off x="93" y="3353"/>
                <a:ext cx="4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-135</a:t>
                </a:r>
                <a:endParaRPr lang="en-US" altLang="ar-EG" baseline="50000"/>
              </a:p>
            </p:txBody>
          </p:sp>
          <p:sp>
            <p:nvSpPr>
              <p:cNvPr id="96276" name="Text Box 20"/>
              <p:cNvSpPr txBox="1">
                <a:spLocks noChangeArrowheads="1"/>
              </p:cNvSpPr>
              <p:nvPr/>
            </p:nvSpPr>
            <p:spPr bwMode="auto">
              <a:xfrm>
                <a:off x="93" y="3722"/>
                <a:ext cx="4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-180</a:t>
                </a:r>
                <a:endParaRPr lang="en-US" altLang="ar-EG" baseline="50000"/>
              </a:p>
            </p:txBody>
          </p:sp>
          <p:sp>
            <p:nvSpPr>
              <p:cNvPr id="96277" name="Text Box 21"/>
              <p:cNvSpPr txBox="1">
                <a:spLocks noChangeArrowheads="1"/>
              </p:cNvSpPr>
              <p:nvPr/>
            </p:nvSpPr>
            <p:spPr bwMode="auto">
              <a:xfrm>
                <a:off x="93" y="2985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-90</a:t>
                </a:r>
                <a:endParaRPr lang="en-US" altLang="ar-EG" baseline="50000"/>
              </a:p>
            </p:txBody>
          </p:sp>
        </p:grpSp>
        <p:grpSp>
          <p:nvGrpSpPr>
            <p:cNvPr id="96278" name="Group 22"/>
            <p:cNvGrpSpPr>
              <a:grpSpLocks/>
            </p:cNvGrpSpPr>
            <p:nvPr/>
          </p:nvGrpSpPr>
          <p:grpSpPr bwMode="auto">
            <a:xfrm>
              <a:off x="220" y="2270"/>
              <a:ext cx="5359" cy="400"/>
              <a:chOff x="220" y="2270"/>
              <a:chExt cx="5359" cy="400"/>
            </a:xfrm>
          </p:grpSpPr>
          <p:sp>
            <p:nvSpPr>
              <p:cNvPr id="96279" name="Line 23"/>
              <p:cNvSpPr>
                <a:spLocks noChangeShapeType="1"/>
              </p:cNvSpPr>
              <p:nvPr/>
            </p:nvSpPr>
            <p:spPr bwMode="auto">
              <a:xfrm>
                <a:off x="220" y="2364"/>
                <a:ext cx="51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6280" name="Line 24"/>
              <p:cNvSpPr>
                <a:spLocks noChangeShapeType="1"/>
              </p:cNvSpPr>
              <p:nvPr/>
            </p:nvSpPr>
            <p:spPr bwMode="auto">
              <a:xfrm>
                <a:off x="1040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6281" name="Line 25"/>
              <p:cNvSpPr>
                <a:spLocks noChangeShapeType="1"/>
              </p:cNvSpPr>
              <p:nvPr/>
            </p:nvSpPr>
            <p:spPr bwMode="auto">
              <a:xfrm>
                <a:off x="160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6282" name="Line 26"/>
              <p:cNvSpPr>
                <a:spLocks noChangeShapeType="1"/>
              </p:cNvSpPr>
              <p:nvPr/>
            </p:nvSpPr>
            <p:spPr bwMode="auto">
              <a:xfrm>
                <a:off x="217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6283" name="Line 27"/>
              <p:cNvSpPr>
                <a:spLocks noChangeShapeType="1"/>
              </p:cNvSpPr>
              <p:nvPr/>
            </p:nvSpPr>
            <p:spPr bwMode="auto">
              <a:xfrm>
                <a:off x="274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6284" name="Line 28"/>
              <p:cNvSpPr>
                <a:spLocks noChangeShapeType="1"/>
              </p:cNvSpPr>
              <p:nvPr/>
            </p:nvSpPr>
            <p:spPr bwMode="auto">
              <a:xfrm>
                <a:off x="331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6285" name="Line 29"/>
              <p:cNvSpPr>
                <a:spLocks noChangeShapeType="1"/>
              </p:cNvSpPr>
              <p:nvPr/>
            </p:nvSpPr>
            <p:spPr bwMode="auto">
              <a:xfrm>
                <a:off x="388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6286" name="Line 30"/>
              <p:cNvSpPr>
                <a:spLocks noChangeShapeType="1"/>
              </p:cNvSpPr>
              <p:nvPr/>
            </p:nvSpPr>
            <p:spPr bwMode="auto">
              <a:xfrm>
                <a:off x="445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6287" name="Line 31"/>
              <p:cNvSpPr>
                <a:spLocks noChangeShapeType="1"/>
              </p:cNvSpPr>
              <p:nvPr/>
            </p:nvSpPr>
            <p:spPr bwMode="auto">
              <a:xfrm>
                <a:off x="502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6288" name="Text Box 32"/>
              <p:cNvSpPr txBox="1">
                <a:spLocks noChangeArrowheads="1"/>
              </p:cNvSpPr>
              <p:nvPr/>
            </p:nvSpPr>
            <p:spPr bwMode="auto">
              <a:xfrm>
                <a:off x="88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4</a:t>
                </a:r>
              </a:p>
            </p:txBody>
          </p:sp>
          <p:sp>
            <p:nvSpPr>
              <p:cNvPr id="96289" name="Text Box 33"/>
              <p:cNvSpPr txBox="1">
                <a:spLocks noChangeArrowheads="1"/>
              </p:cNvSpPr>
              <p:nvPr/>
            </p:nvSpPr>
            <p:spPr bwMode="auto">
              <a:xfrm>
                <a:off x="144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5</a:t>
                </a:r>
              </a:p>
            </p:txBody>
          </p:sp>
          <p:sp>
            <p:nvSpPr>
              <p:cNvPr id="96290" name="Text Box 34"/>
              <p:cNvSpPr txBox="1">
                <a:spLocks noChangeArrowheads="1"/>
              </p:cNvSpPr>
              <p:nvPr/>
            </p:nvSpPr>
            <p:spPr bwMode="auto">
              <a:xfrm>
                <a:off x="201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6</a:t>
                </a:r>
              </a:p>
            </p:txBody>
          </p:sp>
          <p:sp>
            <p:nvSpPr>
              <p:cNvPr id="96291" name="Text Box 35"/>
              <p:cNvSpPr txBox="1">
                <a:spLocks noChangeArrowheads="1"/>
              </p:cNvSpPr>
              <p:nvPr/>
            </p:nvSpPr>
            <p:spPr bwMode="auto">
              <a:xfrm>
                <a:off x="258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7</a:t>
                </a:r>
              </a:p>
            </p:txBody>
          </p:sp>
          <p:sp>
            <p:nvSpPr>
              <p:cNvPr id="96292" name="Text Box 36"/>
              <p:cNvSpPr txBox="1">
                <a:spLocks noChangeArrowheads="1"/>
              </p:cNvSpPr>
              <p:nvPr/>
            </p:nvSpPr>
            <p:spPr bwMode="auto">
              <a:xfrm>
                <a:off x="3153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8</a:t>
                </a:r>
              </a:p>
            </p:txBody>
          </p:sp>
          <p:sp>
            <p:nvSpPr>
              <p:cNvPr id="96293" name="Text Box 37"/>
              <p:cNvSpPr txBox="1">
                <a:spLocks noChangeArrowheads="1"/>
              </p:cNvSpPr>
              <p:nvPr/>
            </p:nvSpPr>
            <p:spPr bwMode="auto">
              <a:xfrm>
                <a:off x="3723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9</a:t>
                </a:r>
              </a:p>
            </p:txBody>
          </p:sp>
          <p:sp>
            <p:nvSpPr>
              <p:cNvPr id="96294" name="Text Box 38"/>
              <p:cNvSpPr txBox="1">
                <a:spLocks noChangeArrowheads="1"/>
              </p:cNvSpPr>
              <p:nvPr/>
            </p:nvSpPr>
            <p:spPr bwMode="auto">
              <a:xfrm>
                <a:off x="4293" y="2439"/>
                <a:ext cx="3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10</a:t>
                </a:r>
              </a:p>
            </p:txBody>
          </p:sp>
          <p:sp>
            <p:nvSpPr>
              <p:cNvPr id="96295" name="Text Box 39"/>
              <p:cNvSpPr txBox="1">
                <a:spLocks noChangeArrowheads="1"/>
              </p:cNvSpPr>
              <p:nvPr/>
            </p:nvSpPr>
            <p:spPr bwMode="auto">
              <a:xfrm>
                <a:off x="4863" y="2439"/>
                <a:ext cx="3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11</a:t>
                </a:r>
              </a:p>
            </p:txBody>
          </p:sp>
          <p:graphicFrame>
            <p:nvGraphicFramePr>
              <p:cNvPr id="96296" name="Object 40"/>
              <p:cNvGraphicFramePr>
                <a:graphicFrameLocks noChangeAspect="1"/>
              </p:cNvGraphicFramePr>
              <p:nvPr/>
            </p:nvGraphicFramePr>
            <p:xfrm>
              <a:off x="5352" y="2270"/>
              <a:ext cx="227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1964" name="Equation" r:id="rId3" imgW="152280" imgH="139680" progId="Equation.3">
                      <p:embed/>
                    </p:oleObj>
                  </mc:Choice>
                  <mc:Fallback>
                    <p:oleObj name="Equation" r:id="rId3" imgW="15228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52" y="2270"/>
                            <a:ext cx="227" cy="2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96299" name="Object 43"/>
          <p:cNvGraphicFramePr>
            <a:graphicFrameLocks noChangeAspect="1"/>
          </p:cNvGraphicFramePr>
          <p:nvPr/>
        </p:nvGraphicFramePr>
        <p:xfrm>
          <a:off x="6954838" y="1781175"/>
          <a:ext cx="137795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5" name="Equation" r:id="rId5" imgW="672840" imgH="393480" progId="Equation.3">
                  <p:embed/>
                </p:oleObj>
              </mc:Choice>
              <mc:Fallback>
                <p:oleObj name="Equation" r:id="rId5" imgW="672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4838" y="1781175"/>
                        <a:ext cx="137795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306" name="Line 50"/>
          <p:cNvSpPr>
            <a:spLocks noChangeShapeType="1"/>
          </p:cNvSpPr>
          <p:nvPr/>
        </p:nvSpPr>
        <p:spPr bwMode="auto">
          <a:xfrm>
            <a:off x="1014413" y="3219450"/>
            <a:ext cx="43926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96307" name="Group 51"/>
          <p:cNvGrpSpPr>
            <a:grpSpLocks/>
          </p:cNvGrpSpPr>
          <p:nvPr/>
        </p:nvGrpSpPr>
        <p:grpSpPr bwMode="auto">
          <a:xfrm>
            <a:off x="539750" y="2628900"/>
            <a:ext cx="7958138" cy="1169988"/>
            <a:chOff x="334" y="2394"/>
            <a:chExt cx="5013" cy="737"/>
          </a:xfrm>
        </p:grpSpPr>
        <p:sp>
          <p:nvSpPr>
            <p:cNvPr id="96308" name="Line 52"/>
            <p:cNvSpPr>
              <a:spLocks noChangeShapeType="1"/>
            </p:cNvSpPr>
            <p:nvPr/>
          </p:nvSpPr>
          <p:spPr bwMode="auto">
            <a:xfrm flipH="1">
              <a:off x="334" y="2394"/>
              <a:ext cx="1933" cy="0"/>
            </a:xfrm>
            <a:prstGeom prst="line">
              <a:avLst/>
            </a:prstGeom>
            <a:noFill/>
            <a:ln w="381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6309" name="Line 53"/>
            <p:cNvSpPr>
              <a:spLocks noChangeShapeType="1"/>
            </p:cNvSpPr>
            <p:nvPr/>
          </p:nvSpPr>
          <p:spPr bwMode="auto">
            <a:xfrm flipH="1">
              <a:off x="3414" y="3131"/>
              <a:ext cx="1933" cy="0"/>
            </a:xfrm>
            <a:prstGeom prst="line">
              <a:avLst/>
            </a:prstGeom>
            <a:noFill/>
            <a:ln w="381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6310" name="Line 54"/>
            <p:cNvSpPr>
              <a:spLocks noChangeShapeType="1"/>
            </p:cNvSpPr>
            <p:nvPr/>
          </p:nvSpPr>
          <p:spPr bwMode="auto">
            <a:xfrm>
              <a:off x="2267" y="2394"/>
              <a:ext cx="1147" cy="737"/>
            </a:xfrm>
            <a:prstGeom prst="line">
              <a:avLst/>
            </a:prstGeom>
            <a:noFill/>
            <a:ln w="381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96311" name="Line 55"/>
          <p:cNvSpPr>
            <a:spLocks noChangeShapeType="1"/>
          </p:cNvSpPr>
          <p:nvPr/>
        </p:nvSpPr>
        <p:spPr bwMode="auto">
          <a:xfrm flipV="1">
            <a:off x="5400675" y="3219450"/>
            <a:ext cx="0" cy="509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96324" name="Group 68"/>
          <p:cNvGrpSpPr>
            <a:grpSpLocks/>
          </p:cNvGrpSpPr>
          <p:nvPr/>
        </p:nvGrpSpPr>
        <p:grpSpPr bwMode="auto">
          <a:xfrm>
            <a:off x="709613" y="2630488"/>
            <a:ext cx="7926387" cy="1169987"/>
            <a:chOff x="447" y="1657"/>
            <a:chExt cx="4993" cy="737"/>
          </a:xfrm>
        </p:grpSpPr>
        <p:sp>
          <p:nvSpPr>
            <p:cNvPr id="96313" name="Line 57"/>
            <p:cNvSpPr>
              <a:spLocks noChangeShapeType="1"/>
            </p:cNvSpPr>
            <p:nvPr/>
          </p:nvSpPr>
          <p:spPr bwMode="auto">
            <a:xfrm flipH="1" flipV="1">
              <a:off x="447" y="2394"/>
              <a:ext cx="2385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6314" name="Line 58"/>
            <p:cNvSpPr>
              <a:spLocks noChangeShapeType="1"/>
            </p:cNvSpPr>
            <p:nvPr/>
          </p:nvSpPr>
          <p:spPr bwMode="auto">
            <a:xfrm flipH="1" flipV="1">
              <a:off x="3979" y="1657"/>
              <a:ext cx="1461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6315" name="Line 59"/>
            <p:cNvSpPr>
              <a:spLocks noChangeShapeType="1"/>
            </p:cNvSpPr>
            <p:nvPr/>
          </p:nvSpPr>
          <p:spPr bwMode="auto">
            <a:xfrm flipV="1">
              <a:off x="2832" y="1657"/>
              <a:ext cx="1147" cy="73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96317" name="Line 61"/>
          <p:cNvSpPr>
            <a:spLocks noChangeShapeType="1"/>
          </p:cNvSpPr>
          <p:nvPr/>
        </p:nvSpPr>
        <p:spPr bwMode="auto">
          <a:xfrm flipH="1">
            <a:off x="539750" y="2630488"/>
            <a:ext cx="306863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6318" name="Line 62"/>
          <p:cNvSpPr>
            <a:spLocks noChangeShapeType="1"/>
          </p:cNvSpPr>
          <p:nvPr/>
        </p:nvSpPr>
        <p:spPr bwMode="auto">
          <a:xfrm flipH="1">
            <a:off x="4527550" y="3208338"/>
            <a:ext cx="873125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6319" name="Line 63"/>
          <p:cNvSpPr>
            <a:spLocks noChangeShapeType="1"/>
          </p:cNvSpPr>
          <p:nvPr/>
        </p:nvSpPr>
        <p:spPr bwMode="auto">
          <a:xfrm>
            <a:off x="3608388" y="2630488"/>
            <a:ext cx="887412" cy="56991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6320" name="Line 64"/>
          <p:cNvSpPr>
            <a:spLocks noChangeShapeType="1"/>
          </p:cNvSpPr>
          <p:nvPr/>
        </p:nvSpPr>
        <p:spPr bwMode="auto">
          <a:xfrm flipV="1">
            <a:off x="4500563" y="3214688"/>
            <a:ext cx="0" cy="5095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6321" name="Line 65"/>
          <p:cNvSpPr>
            <a:spLocks noChangeShapeType="1"/>
          </p:cNvSpPr>
          <p:nvPr/>
        </p:nvSpPr>
        <p:spPr bwMode="auto">
          <a:xfrm flipV="1">
            <a:off x="4967288" y="3290888"/>
            <a:ext cx="0" cy="5095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6322" name="Line 66"/>
          <p:cNvSpPr>
            <a:spLocks noChangeShapeType="1"/>
          </p:cNvSpPr>
          <p:nvPr/>
        </p:nvSpPr>
        <p:spPr bwMode="auto">
          <a:xfrm flipH="1">
            <a:off x="5400675" y="2649538"/>
            <a:ext cx="887413" cy="56991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6323" name="Line 67"/>
          <p:cNvSpPr>
            <a:spLocks noChangeShapeType="1"/>
          </p:cNvSpPr>
          <p:nvPr/>
        </p:nvSpPr>
        <p:spPr bwMode="auto">
          <a:xfrm flipH="1">
            <a:off x="6264275" y="2636838"/>
            <a:ext cx="2422525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4503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6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06" grpId="0" animBg="1"/>
      <p:bldP spid="96311" grpId="0" animBg="1"/>
      <p:bldP spid="96317" grpId="0" animBg="1"/>
      <p:bldP spid="96318" grpId="0" animBg="1"/>
      <p:bldP spid="96319" grpId="0" animBg="1"/>
      <p:bldP spid="96320" grpId="0" animBg="1"/>
      <p:bldP spid="96321" grpId="0" animBg="1"/>
      <p:bldP spid="96322" grpId="0" animBg="1"/>
      <p:bldP spid="963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Magnitude Bode Plot: Add 2</a:t>
            </a:r>
            <a:r>
              <a:rPr lang="en-US" altLang="ar-EG" baseline="30000"/>
              <a:t>nd</a:t>
            </a:r>
            <a:r>
              <a:rPr lang="en-US" altLang="ar-EG"/>
              <a:t> Pole</a:t>
            </a:r>
          </a:p>
        </p:txBody>
      </p:sp>
      <p:grpSp>
        <p:nvGrpSpPr>
          <p:cNvPr id="98307" name="Group 3"/>
          <p:cNvGrpSpPr>
            <a:grpSpLocks/>
          </p:cNvGrpSpPr>
          <p:nvPr/>
        </p:nvGrpSpPr>
        <p:grpSpPr bwMode="auto">
          <a:xfrm>
            <a:off x="147638" y="1089025"/>
            <a:ext cx="8709025" cy="5543550"/>
            <a:chOff x="93" y="686"/>
            <a:chExt cx="5486" cy="3492"/>
          </a:xfrm>
        </p:grpSpPr>
        <p:grpSp>
          <p:nvGrpSpPr>
            <p:cNvPr id="98308" name="Group 4"/>
            <p:cNvGrpSpPr>
              <a:grpSpLocks/>
            </p:cNvGrpSpPr>
            <p:nvPr/>
          </p:nvGrpSpPr>
          <p:grpSpPr bwMode="auto">
            <a:xfrm>
              <a:off x="93" y="686"/>
              <a:ext cx="450" cy="3492"/>
              <a:chOff x="93" y="686"/>
              <a:chExt cx="450" cy="3492"/>
            </a:xfrm>
          </p:grpSpPr>
          <p:sp>
            <p:nvSpPr>
              <p:cNvPr id="98309" name="Line 5"/>
              <p:cNvSpPr>
                <a:spLocks noChangeShapeType="1"/>
              </p:cNvSpPr>
              <p:nvPr/>
            </p:nvSpPr>
            <p:spPr bwMode="auto">
              <a:xfrm>
                <a:off x="492" y="686"/>
                <a:ext cx="0" cy="34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8310" name="Line 6"/>
              <p:cNvSpPr>
                <a:spLocks noChangeShapeType="1"/>
              </p:cNvSpPr>
              <p:nvPr/>
            </p:nvSpPr>
            <p:spPr bwMode="auto">
              <a:xfrm>
                <a:off x="417" y="890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8311" name="Line 7"/>
              <p:cNvSpPr>
                <a:spLocks noChangeShapeType="1"/>
              </p:cNvSpPr>
              <p:nvPr/>
            </p:nvSpPr>
            <p:spPr bwMode="auto">
              <a:xfrm>
                <a:off x="417" y="1258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8312" name="Line 8"/>
              <p:cNvSpPr>
                <a:spLocks noChangeShapeType="1"/>
              </p:cNvSpPr>
              <p:nvPr/>
            </p:nvSpPr>
            <p:spPr bwMode="auto">
              <a:xfrm>
                <a:off x="417" y="1627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8313" name="Line 9"/>
              <p:cNvSpPr>
                <a:spLocks noChangeShapeType="1"/>
              </p:cNvSpPr>
              <p:nvPr/>
            </p:nvSpPr>
            <p:spPr bwMode="auto">
              <a:xfrm>
                <a:off x="417" y="1995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8314" name="Line 10"/>
              <p:cNvSpPr>
                <a:spLocks noChangeShapeType="1"/>
              </p:cNvSpPr>
              <p:nvPr/>
            </p:nvSpPr>
            <p:spPr bwMode="auto">
              <a:xfrm>
                <a:off x="417" y="2732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8315" name="Line 11"/>
              <p:cNvSpPr>
                <a:spLocks noChangeShapeType="1"/>
              </p:cNvSpPr>
              <p:nvPr/>
            </p:nvSpPr>
            <p:spPr bwMode="auto">
              <a:xfrm>
                <a:off x="417" y="3101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8316" name="Line 12"/>
              <p:cNvSpPr>
                <a:spLocks noChangeShapeType="1"/>
              </p:cNvSpPr>
              <p:nvPr/>
            </p:nvSpPr>
            <p:spPr bwMode="auto">
              <a:xfrm>
                <a:off x="417" y="3469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8317" name="Line 13"/>
              <p:cNvSpPr>
                <a:spLocks noChangeShapeType="1"/>
              </p:cNvSpPr>
              <p:nvPr/>
            </p:nvSpPr>
            <p:spPr bwMode="auto">
              <a:xfrm>
                <a:off x="417" y="3838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8318" name="Text Box 14"/>
              <p:cNvSpPr txBox="1">
                <a:spLocks noChangeArrowheads="1"/>
              </p:cNvSpPr>
              <p:nvPr/>
            </p:nvSpPr>
            <p:spPr bwMode="auto">
              <a:xfrm>
                <a:off x="93" y="774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80</a:t>
                </a:r>
                <a:endParaRPr lang="en-US" altLang="ar-EG" baseline="50000"/>
              </a:p>
            </p:txBody>
          </p:sp>
          <p:sp>
            <p:nvSpPr>
              <p:cNvPr id="98319" name="Text Box 15"/>
              <p:cNvSpPr txBox="1">
                <a:spLocks noChangeArrowheads="1"/>
              </p:cNvSpPr>
              <p:nvPr/>
            </p:nvSpPr>
            <p:spPr bwMode="auto">
              <a:xfrm>
                <a:off x="93" y="187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20</a:t>
                </a:r>
                <a:endParaRPr lang="en-US" altLang="ar-EG" baseline="50000"/>
              </a:p>
            </p:txBody>
          </p:sp>
          <p:sp>
            <p:nvSpPr>
              <p:cNvPr id="98320" name="Text Box 16"/>
              <p:cNvSpPr txBox="1">
                <a:spLocks noChangeArrowheads="1"/>
              </p:cNvSpPr>
              <p:nvPr/>
            </p:nvSpPr>
            <p:spPr bwMode="auto">
              <a:xfrm>
                <a:off x="93" y="1115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60</a:t>
                </a:r>
                <a:endParaRPr lang="en-US" altLang="ar-EG" baseline="50000"/>
              </a:p>
            </p:txBody>
          </p:sp>
          <p:sp>
            <p:nvSpPr>
              <p:cNvPr id="98321" name="Text Box 17"/>
              <p:cNvSpPr txBox="1">
                <a:spLocks noChangeArrowheads="1"/>
              </p:cNvSpPr>
              <p:nvPr/>
            </p:nvSpPr>
            <p:spPr bwMode="auto">
              <a:xfrm>
                <a:off x="93" y="1511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40</a:t>
                </a:r>
                <a:endParaRPr lang="en-US" altLang="ar-EG" baseline="50000"/>
              </a:p>
            </p:txBody>
          </p:sp>
          <p:sp>
            <p:nvSpPr>
              <p:cNvPr id="98322" name="Text Box 18"/>
              <p:cNvSpPr txBox="1">
                <a:spLocks noChangeArrowheads="1"/>
              </p:cNvSpPr>
              <p:nvPr/>
            </p:nvSpPr>
            <p:spPr bwMode="auto">
              <a:xfrm>
                <a:off x="93" y="2616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-20</a:t>
                </a:r>
                <a:endParaRPr lang="en-US" altLang="ar-EG" baseline="50000"/>
              </a:p>
            </p:txBody>
          </p:sp>
          <p:sp>
            <p:nvSpPr>
              <p:cNvPr id="98323" name="Text Box 19"/>
              <p:cNvSpPr txBox="1">
                <a:spLocks noChangeArrowheads="1"/>
              </p:cNvSpPr>
              <p:nvPr/>
            </p:nvSpPr>
            <p:spPr bwMode="auto">
              <a:xfrm>
                <a:off x="93" y="3353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-60</a:t>
                </a:r>
                <a:endParaRPr lang="en-US" altLang="ar-EG" baseline="50000"/>
              </a:p>
            </p:txBody>
          </p:sp>
          <p:sp>
            <p:nvSpPr>
              <p:cNvPr id="98324" name="Text Box 20"/>
              <p:cNvSpPr txBox="1">
                <a:spLocks noChangeArrowheads="1"/>
              </p:cNvSpPr>
              <p:nvPr/>
            </p:nvSpPr>
            <p:spPr bwMode="auto">
              <a:xfrm>
                <a:off x="93" y="3722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-80</a:t>
                </a:r>
                <a:endParaRPr lang="en-US" altLang="ar-EG" baseline="50000"/>
              </a:p>
            </p:txBody>
          </p:sp>
          <p:sp>
            <p:nvSpPr>
              <p:cNvPr id="98325" name="Text Box 21"/>
              <p:cNvSpPr txBox="1">
                <a:spLocks noChangeArrowheads="1"/>
              </p:cNvSpPr>
              <p:nvPr/>
            </p:nvSpPr>
            <p:spPr bwMode="auto">
              <a:xfrm>
                <a:off x="93" y="2985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-40</a:t>
                </a:r>
                <a:endParaRPr lang="en-US" altLang="ar-EG" baseline="50000"/>
              </a:p>
            </p:txBody>
          </p:sp>
        </p:grpSp>
        <p:grpSp>
          <p:nvGrpSpPr>
            <p:cNvPr id="98326" name="Group 22"/>
            <p:cNvGrpSpPr>
              <a:grpSpLocks/>
            </p:cNvGrpSpPr>
            <p:nvPr/>
          </p:nvGrpSpPr>
          <p:grpSpPr bwMode="auto">
            <a:xfrm>
              <a:off x="220" y="2270"/>
              <a:ext cx="5359" cy="400"/>
              <a:chOff x="220" y="2270"/>
              <a:chExt cx="5359" cy="400"/>
            </a:xfrm>
          </p:grpSpPr>
          <p:sp>
            <p:nvSpPr>
              <p:cNvPr id="98327" name="Line 23"/>
              <p:cNvSpPr>
                <a:spLocks noChangeShapeType="1"/>
              </p:cNvSpPr>
              <p:nvPr/>
            </p:nvSpPr>
            <p:spPr bwMode="auto">
              <a:xfrm>
                <a:off x="220" y="2364"/>
                <a:ext cx="51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8328" name="Line 24"/>
              <p:cNvSpPr>
                <a:spLocks noChangeShapeType="1"/>
              </p:cNvSpPr>
              <p:nvPr/>
            </p:nvSpPr>
            <p:spPr bwMode="auto">
              <a:xfrm>
                <a:off x="1040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8329" name="Line 25"/>
              <p:cNvSpPr>
                <a:spLocks noChangeShapeType="1"/>
              </p:cNvSpPr>
              <p:nvPr/>
            </p:nvSpPr>
            <p:spPr bwMode="auto">
              <a:xfrm>
                <a:off x="160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8330" name="Line 26"/>
              <p:cNvSpPr>
                <a:spLocks noChangeShapeType="1"/>
              </p:cNvSpPr>
              <p:nvPr/>
            </p:nvSpPr>
            <p:spPr bwMode="auto">
              <a:xfrm>
                <a:off x="217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8331" name="Line 27"/>
              <p:cNvSpPr>
                <a:spLocks noChangeShapeType="1"/>
              </p:cNvSpPr>
              <p:nvPr/>
            </p:nvSpPr>
            <p:spPr bwMode="auto">
              <a:xfrm>
                <a:off x="274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8332" name="Line 28"/>
              <p:cNvSpPr>
                <a:spLocks noChangeShapeType="1"/>
              </p:cNvSpPr>
              <p:nvPr/>
            </p:nvSpPr>
            <p:spPr bwMode="auto">
              <a:xfrm>
                <a:off x="331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8333" name="Line 29"/>
              <p:cNvSpPr>
                <a:spLocks noChangeShapeType="1"/>
              </p:cNvSpPr>
              <p:nvPr/>
            </p:nvSpPr>
            <p:spPr bwMode="auto">
              <a:xfrm>
                <a:off x="388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8334" name="Line 30"/>
              <p:cNvSpPr>
                <a:spLocks noChangeShapeType="1"/>
              </p:cNvSpPr>
              <p:nvPr/>
            </p:nvSpPr>
            <p:spPr bwMode="auto">
              <a:xfrm>
                <a:off x="445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8335" name="Line 31"/>
              <p:cNvSpPr>
                <a:spLocks noChangeShapeType="1"/>
              </p:cNvSpPr>
              <p:nvPr/>
            </p:nvSpPr>
            <p:spPr bwMode="auto">
              <a:xfrm>
                <a:off x="502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8336" name="Text Box 32"/>
              <p:cNvSpPr txBox="1">
                <a:spLocks noChangeArrowheads="1"/>
              </p:cNvSpPr>
              <p:nvPr/>
            </p:nvSpPr>
            <p:spPr bwMode="auto">
              <a:xfrm>
                <a:off x="88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4</a:t>
                </a:r>
              </a:p>
            </p:txBody>
          </p:sp>
          <p:sp>
            <p:nvSpPr>
              <p:cNvPr id="98337" name="Text Box 33"/>
              <p:cNvSpPr txBox="1">
                <a:spLocks noChangeArrowheads="1"/>
              </p:cNvSpPr>
              <p:nvPr/>
            </p:nvSpPr>
            <p:spPr bwMode="auto">
              <a:xfrm>
                <a:off x="144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5</a:t>
                </a:r>
              </a:p>
            </p:txBody>
          </p:sp>
          <p:sp>
            <p:nvSpPr>
              <p:cNvPr id="98338" name="Text Box 34"/>
              <p:cNvSpPr txBox="1">
                <a:spLocks noChangeArrowheads="1"/>
              </p:cNvSpPr>
              <p:nvPr/>
            </p:nvSpPr>
            <p:spPr bwMode="auto">
              <a:xfrm>
                <a:off x="201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6</a:t>
                </a:r>
              </a:p>
            </p:txBody>
          </p:sp>
          <p:sp>
            <p:nvSpPr>
              <p:cNvPr id="98339" name="Text Box 35"/>
              <p:cNvSpPr txBox="1">
                <a:spLocks noChangeArrowheads="1"/>
              </p:cNvSpPr>
              <p:nvPr/>
            </p:nvSpPr>
            <p:spPr bwMode="auto">
              <a:xfrm>
                <a:off x="258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7</a:t>
                </a:r>
              </a:p>
            </p:txBody>
          </p:sp>
          <p:sp>
            <p:nvSpPr>
              <p:cNvPr id="98340" name="Text Box 36"/>
              <p:cNvSpPr txBox="1">
                <a:spLocks noChangeArrowheads="1"/>
              </p:cNvSpPr>
              <p:nvPr/>
            </p:nvSpPr>
            <p:spPr bwMode="auto">
              <a:xfrm>
                <a:off x="3153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8</a:t>
                </a:r>
              </a:p>
            </p:txBody>
          </p:sp>
          <p:sp>
            <p:nvSpPr>
              <p:cNvPr id="98341" name="Text Box 37"/>
              <p:cNvSpPr txBox="1">
                <a:spLocks noChangeArrowheads="1"/>
              </p:cNvSpPr>
              <p:nvPr/>
            </p:nvSpPr>
            <p:spPr bwMode="auto">
              <a:xfrm>
                <a:off x="3723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9</a:t>
                </a:r>
              </a:p>
            </p:txBody>
          </p:sp>
          <p:sp>
            <p:nvSpPr>
              <p:cNvPr id="98342" name="Text Box 38"/>
              <p:cNvSpPr txBox="1">
                <a:spLocks noChangeArrowheads="1"/>
              </p:cNvSpPr>
              <p:nvPr/>
            </p:nvSpPr>
            <p:spPr bwMode="auto">
              <a:xfrm>
                <a:off x="4293" y="2439"/>
                <a:ext cx="3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10</a:t>
                </a:r>
              </a:p>
            </p:txBody>
          </p:sp>
          <p:sp>
            <p:nvSpPr>
              <p:cNvPr id="98343" name="Text Box 39"/>
              <p:cNvSpPr txBox="1">
                <a:spLocks noChangeArrowheads="1"/>
              </p:cNvSpPr>
              <p:nvPr/>
            </p:nvSpPr>
            <p:spPr bwMode="auto">
              <a:xfrm>
                <a:off x="4863" y="2439"/>
                <a:ext cx="3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11</a:t>
                </a:r>
              </a:p>
            </p:txBody>
          </p:sp>
          <p:graphicFrame>
            <p:nvGraphicFramePr>
              <p:cNvPr id="98344" name="Object 40"/>
              <p:cNvGraphicFramePr>
                <a:graphicFrameLocks noChangeAspect="1"/>
              </p:cNvGraphicFramePr>
              <p:nvPr/>
            </p:nvGraphicFramePr>
            <p:xfrm>
              <a:off x="5352" y="2270"/>
              <a:ext cx="227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3009" name="Equation" r:id="rId3" imgW="152280" imgH="139680" progId="Equation.3">
                      <p:embed/>
                    </p:oleObj>
                  </mc:Choice>
                  <mc:Fallback>
                    <p:oleObj name="Equation" r:id="rId3" imgW="15228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52" y="2270"/>
                            <a:ext cx="227" cy="2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98345" name="Line 41"/>
          <p:cNvSpPr>
            <a:spLocks noChangeShapeType="1"/>
          </p:cNvSpPr>
          <p:nvPr/>
        </p:nvSpPr>
        <p:spPr bwMode="auto">
          <a:xfrm>
            <a:off x="862013" y="3167063"/>
            <a:ext cx="2597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8346" name="Line 42"/>
          <p:cNvSpPr>
            <a:spLocks noChangeShapeType="1"/>
          </p:cNvSpPr>
          <p:nvPr/>
        </p:nvSpPr>
        <p:spPr bwMode="auto">
          <a:xfrm flipV="1">
            <a:off x="781050" y="1376363"/>
            <a:ext cx="6297613" cy="111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8347" name="Line 43"/>
          <p:cNvSpPr>
            <a:spLocks noChangeShapeType="1"/>
          </p:cNvSpPr>
          <p:nvPr/>
        </p:nvSpPr>
        <p:spPr bwMode="auto">
          <a:xfrm flipV="1">
            <a:off x="4364038" y="2582863"/>
            <a:ext cx="0" cy="11699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8348" name="Line 44"/>
          <p:cNvSpPr>
            <a:spLocks noChangeShapeType="1"/>
          </p:cNvSpPr>
          <p:nvPr/>
        </p:nvSpPr>
        <p:spPr bwMode="auto">
          <a:xfrm flipV="1">
            <a:off x="3459163" y="3167063"/>
            <a:ext cx="0" cy="5921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98361" name="Group 57"/>
          <p:cNvGrpSpPr>
            <a:grpSpLocks/>
          </p:cNvGrpSpPr>
          <p:nvPr/>
        </p:nvGrpSpPr>
        <p:grpSpPr bwMode="auto">
          <a:xfrm>
            <a:off x="585788" y="3754438"/>
            <a:ext cx="8101012" cy="1041400"/>
            <a:chOff x="369" y="2365"/>
            <a:chExt cx="5103" cy="656"/>
          </a:xfrm>
        </p:grpSpPr>
        <p:sp>
          <p:nvSpPr>
            <p:cNvPr id="98349" name="Line 45"/>
            <p:cNvSpPr>
              <a:spLocks noChangeShapeType="1"/>
            </p:cNvSpPr>
            <p:nvPr/>
          </p:nvSpPr>
          <p:spPr bwMode="auto">
            <a:xfrm flipV="1">
              <a:off x="369" y="2368"/>
              <a:ext cx="40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8350" name="Line 46"/>
            <p:cNvSpPr>
              <a:spLocks noChangeShapeType="1"/>
            </p:cNvSpPr>
            <p:nvPr/>
          </p:nvSpPr>
          <p:spPr bwMode="auto">
            <a:xfrm flipH="1" flipV="1">
              <a:off x="4458" y="2365"/>
              <a:ext cx="1014" cy="6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98351" name="Line 47"/>
          <p:cNvSpPr>
            <a:spLocks noChangeShapeType="1"/>
          </p:cNvSpPr>
          <p:nvPr/>
        </p:nvSpPr>
        <p:spPr bwMode="auto">
          <a:xfrm flipV="1">
            <a:off x="7077075" y="1412875"/>
            <a:ext cx="0" cy="2373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aphicFrame>
        <p:nvGraphicFramePr>
          <p:cNvPr id="98352" name="Object 48"/>
          <p:cNvGraphicFramePr>
            <a:graphicFrameLocks noChangeAspect="1"/>
          </p:cNvGraphicFramePr>
          <p:nvPr/>
        </p:nvGraphicFramePr>
        <p:xfrm>
          <a:off x="6911975" y="4130675"/>
          <a:ext cx="1584325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0" name="Equation" r:id="rId5" imgW="774360" imgH="799920" progId="Equation.3">
                  <p:embed/>
                </p:oleObj>
              </mc:Choice>
              <mc:Fallback>
                <p:oleObj name="Equation" r:id="rId5" imgW="77436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1975" y="4130675"/>
                        <a:ext cx="1584325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56" name="Object 52"/>
          <p:cNvGraphicFramePr>
            <a:graphicFrameLocks noChangeAspect="1"/>
          </p:cNvGraphicFramePr>
          <p:nvPr/>
        </p:nvGraphicFramePr>
        <p:xfrm>
          <a:off x="1009650" y="1582738"/>
          <a:ext cx="18303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1" name="Equation" r:id="rId7" imgW="914400" imgH="228600" progId="Equation.3">
                  <p:embed/>
                </p:oleObj>
              </mc:Choice>
              <mc:Fallback>
                <p:oleObj name="Equation" r:id="rId7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1582738"/>
                        <a:ext cx="183038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8362" name="Group 58"/>
          <p:cNvGrpSpPr>
            <a:grpSpLocks/>
          </p:cNvGrpSpPr>
          <p:nvPr/>
        </p:nvGrpSpPr>
        <p:grpSpPr bwMode="auto">
          <a:xfrm>
            <a:off x="147638" y="1014413"/>
            <a:ext cx="7572375" cy="4308475"/>
            <a:chOff x="93" y="639"/>
            <a:chExt cx="4770" cy="2714"/>
          </a:xfrm>
        </p:grpSpPr>
        <p:sp>
          <p:nvSpPr>
            <p:cNvPr id="98358" name="Line 54"/>
            <p:cNvSpPr>
              <a:spLocks noChangeShapeType="1"/>
            </p:cNvSpPr>
            <p:nvPr/>
          </p:nvSpPr>
          <p:spPr bwMode="auto">
            <a:xfrm flipV="1">
              <a:off x="93" y="1640"/>
              <a:ext cx="2656" cy="1713"/>
            </a:xfrm>
            <a:prstGeom prst="line">
              <a:avLst/>
            </a:prstGeom>
            <a:noFill/>
            <a:ln w="381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8359" name="Line 55"/>
            <p:cNvSpPr>
              <a:spLocks noChangeShapeType="1"/>
            </p:cNvSpPr>
            <p:nvPr/>
          </p:nvSpPr>
          <p:spPr bwMode="auto">
            <a:xfrm>
              <a:off x="2749" y="1640"/>
              <a:ext cx="569" cy="0"/>
            </a:xfrm>
            <a:prstGeom prst="line">
              <a:avLst/>
            </a:prstGeom>
            <a:noFill/>
            <a:ln w="381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8360" name="Line 56"/>
            <p:cNvSpPr>
              <a:spLocks noChangeShapeType="1"/>
            </p:cNvSpPr>
            <p:nvPr/>
          </p:nvSpPr>
          <p:spPr bwMode="auto">
            <a:xfrm flipH="1">
              <a:off x="3318" y="639"/>
              <a:ext cx="1545" cy="998"/>
            </a:xfrm>
            <a:prstGeom prst="line">
              <a:avLst/>
            </a:prstGeom>
            <a:noFill/>
            <a:ln w="381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grpSp>
        <p:nvGrpSpPr>
          <p:cNvPr id="98368" name="Group 64"/>
          <p:cNvGrpSpPr>
            <a:grpSpLocks/>
          </p:cNvGrpSpPr>
          <p:nvPr/>
        </p:nvGrpSpPr>
        <p:grpSpPr bwMode="auto">
          <a:xfrm>
            <a:off x="142875" y="1389063"/>
            <a:ext cx="8543925" cy="3935412"/>
            <a:chOff x="90" y="875"/>
            <a:chExt cx="5382" cy="2479"/>
          </a:xfrm>
        </p:grpSpPr>
        <p:sp>
          <p:nvSpPr>
            <p:cNvPr id="98364" name="Line 60"/>
            <p:cNvSpPr>
              <a:spLocks noChangeShapeType="1"/>
            </p:cNvSpPr>
            <p:nvPr/>
          </p:nvSpPr>
          <p:spPr bwMode="auto">
            <a:xfrm flipV="1">
              <a:off x="90" y="1641"/>
              <a:ext cx="2656" cy="1713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8365" name="Line 61"/>
            <p:cNvSpPr>
              <a:spLocks noChangeShapeType="1"/>
            </p:cNvSpPr>
            <p:nvPr/>
          </p:nvSpPr>
          <p:spPr bwMode="auto">
            <a:xfrm>
              <a:off x="2746" y="1641"/>
              <a:ext cx="569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8366" name="Line 62"/>
            <p:cNvSpPr>
              <a:spLocks noChangeShapeType="1"/>
            </p:cNvSpPr>
            <p:nvPr/>
          </p:nvSpPr>
          <p:spPr bwMode="auto">
            <a:xfrm flipH="1">
              <a:off x="3315" y="900"/>
              <a:ext cx="1143" cy="73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8367" name="Line 63"/>
            <p:cNvSpPr>
              <a:spLocks noChangeShapeType="1"/>
            </p:cNvSpPr>
            <p:nvPr/>
          </p:nvSpPr>
          <p:spPr bwMode="auto">
            <a:xfrm>
              <a:off x="4459" y="875"/>
              <a:ext cx="1013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</p:spTree>
    <p:extLst>
      <p:ext uri="{BB962C8B-B14F-4D97-AF65-F5344CB8AC3E}">
        <p14:creationId xmlns:p14="http://schemas.microsoft.com/office/powerpoint/2010/main" val="406196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8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8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45" grpId="0" animBg="1"/>
      <p:bldP spid="98346" grpId="0" animBg="1"/>
      <p:bldP spid="98347" grpId="0" animBg="1"/>
      <p:bldP spid="98348" grpId="0" animBg="1"/>
      <p:bldP spid="983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Phase Bode Plot: Add 2</a:t>
            </a:r>
            <a:r>
              <a:rPr lang="en-US" altLang="ar-EG" baseline="30000"/>
              <a:t>nd</a:t>
            </a:r>
            <a:r>
              <a:rPr lang="en-US" altLang="ar-EG"/>
              <a:t> Pole</a:t>
            </a:r>
          </a:p>
        </p:txBody>
      </p:sp>
      <p:grpSp>
        <p:nvGrpSpPr>
          <p:cNvPr id="99331" name="Group 3"/>
          <p:cNvGrpSpPr>
            <a:grpSpLocks/>
          </p:cNvGrpSpPr>
          <p:nvPr/>
        </p:nvGrpSpPr>
        <p:grpSpPr bwMode="auto">
          <a:xfrm>
            <a:off x="287338" y="1136650"/>
            <a:ext cx="8709025" cy="5543550"/>
            <a:chOff x="93" y="686"/>
            <a:chExt cx="5486" cy="3492"/>
          </a:xfrm>
        </p:grpSpPr>
        <p:grpSp>
          <p:nvGrpSpPr>
            <p:cNvPr id="99332" name="Group 4"/>
            <p:cNvGrpSpPr>
              <a:grpSpLocks/>
            </p:cNvGrpSpPr>
            <p:nvPr/>
          </p:nvGrpSpPr>
          <p:grpSpPr bwMode="auto">
            <a:xfrm>
              <a:off x="93" y="686"/>
              <a:ext cx="450" cy="3492"/>
              <a:chOff x="93" y="686"/>
              <a:chExt cx="450" cy="3492"/>
            </a:xfrm>
          </p:grpSpPr>
          <p:sp>
            <p:nvSpPr>
              <p:cNvPr id="99333" name="Line 5"/>
              <p:cNvSpPr>
                <a:spLocks noChangeShapeType="1"/>
              </p:cNvSpPr>
              <p:nvPr/>
            </p:nvSpPr>
            <p:spPr bwMode="auto">
              <a:xfrm>
                <a:off x="492" y="686"/>
                <a:ext cx="0" cy="34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9334" name="Line 6"/>
              <p:cNvSpPr>
                <a:spLocks noChangeShapeType="1"/>
              </p:cNvSpPr>
              <p:nvPr/>
            </p:nvSpPr>
            <p:spPr bwMode="auto">
              <a:xfrm>
                <a:off x="417" y="890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9335" name="Line 7"/>
              <p:cNvSpPr>
                <a:spLocks noChangeShapeType="1"/>
              </p:cNvSpPr>
              <p:nvPr/>
            </p:nvSpPr>
            <p:spPr bwMode="auto">
              <a:xfrm>
                <a:off x="417" y="1258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9336" name="Line 8"/>
              <p:cNvSpPr>
                <a:spLocks noChangeShapeType="1"/>
              </p:cNvSpPr>
              <p:nvPr/>
            </p:nvSpPr>
            <p:spPr bwMode="auto">
              <a:xfrm>
                <a:off x="417" y="1627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9337" name="Line 9"/>
              <p:cNvSpPr>
                <a:spLocks noChangeShapeType="1"/>
              </p:cNvSpPr>
              <p:nvPr/>
            </p:nvSpPr>
            <p:spPr bwMode="auto">
              <a:xfrm>
                <a:off x="417" y="1995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9338" name="Line 10"/>
              <p:cNvSpPr>
                <a:spLocks noChangeShapeType="1"/>
              </p:cNvSpPr>
              <p:nvPr/>
            </p:nvSpPr>
            <p:spPr bwMode="auto">
              <a:xfrm>
                <a:off x="417" y="2732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9339" name="Line 11"/>
              <p:cNvSpPr>
                <a:spLocks noChangeShapeType="1"/>
              </p:cNvSpPr>
              <p:nvPr/>
            </p:nvSpPr>
            <p:spPr bwMode="auto">
              <a:xfrm>
                <a:off x="417" y="3101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9340" name="Line 12"/>
              <p:cNvSpPr>
                <a:spLocks noChangeShapeType="1"/>
              </p:cNvSpPr>
              <p:nvPr/>
            </p:nvSpPr>
            <p:spPr bwMode="auto">
              <a:xfrm>
                <a:off x="417" y="3469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9341" name="Line 13"/>
              <p:cNvSpPr>
                <a:spLocks noChangeShapeType="1"/>
              </p:cNvSpPr>
              <p:nvPr/>
            </p:nvSpPr>
            <p:spPr bwMode="auto">
              <a:xfrm>
                <a:off x="417" y="3838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9342" name="Text Box 14"/>
              <p:cNvSpPr txBox="1">
                <a:spLocks noChangeArrowheads="1"/>
              </p:cNvSpPr>
              <p:nvPr/>
            </p:nvSpPr>
            <p:spPr bwMode="auto">
              <a:xfrm>
                <a:off x="93" y="774"/>
                <a:ext cx="3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180</a:t>
                </a:r>
                <a:endParaRPr lang="en-US" altLang="ar-EG" baseline="50000"/>
              </a:p>
            </p:txBody>
          </p:sp>
          <p:sp>
            <p:nvSpPr>
              <p:cNvPr id="99343" name="Text Box 15"/>
              <p:cNvSpPr txBox="1">
                <a:spLocks noChangeArrowheads="1"/>
              </p:cNvSpPr>
              <p:nvPr/>
            </p:nvSpPr>
            <p:spPr bwMode="auto">
              <a:xfrm>
                <a:off x="93" y="187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45</a:t>
                </a:r>
                <a:endParaRPr lang="en-US" altLang="ar-EG" baseline="50000"/>
              </a:p>
            </p:txBody>
          </p:sp>
          <p:sp>
            <p:nvSpPr>
              <p:cNvPr id="99344" name="Text Box 16"/>
              <p:cNvSpPr txBox="1">
                <a:spLocks noChangeArrowheads="1"/>
              </p:cNvSpPr>
              <p:nvPr/>
            </p:nvSpPr>
            <p:spPr bwMode="auto">
              <a:xfrm>
                <a:off x="93" y="1115"/>
                <a:ext cx="3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135</a:t>
                </a:r>
                <a:endParaRPr lang="en-US" altLang="ar-EG" baseline="50000"/>
              </a:p>
            </p:txBody>
          </p:sp>
          <p:sp>
            <p:nvSpPr>
              <p:cNvPr id="99345" name="Text Box 17"/>
              <p:cNvSpPr txBox="1">
                <a:spLocks noChangeArrowheads="1"/>
              </p:cNvSpPr>
              <p:nvPr/>
            </p:nvSpPr>
            <p:spPr bwMode="auto">
              <a:xfrm>
                <a:off x="93" y="1511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90</a:t>
                </a:r>
                <a:endParaRPr lang="en-US" altLang="ar-EG" baseline="50000"/>
              </a:p>
            </p:txBody>
          </p:sp>
          <p:sp>
            <p:nvSpPr>
              <p:cNvPr id="99346" name="Text Box 18"/>
              <p:cNvSpPr txBox="1">
                <a:spLocks noChangeArrowheads="1"/>
              </p:cNvSpPr>
              <p:nvPr/>
            </p:nvSpPr>
            <p:spPr bwMode="auto">
              <a:xfrm>
                <a:off x="93" y="2616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-45</a:t>
                </a:r>
                <a:endParaRPr lang="en-US" altLang="ar-EG" baseline="50000"/>
              </a:p>
            </p:txBody>
          </p:sp>
          <p:sp>
            <p:nvSpPr>
              <p:cNvPr id="99347" name="Text Box 19"/>
              <p:cNvSpPr txBox="1">
                <a:spLocks noChangeArrowheads="1"/>
              </p:cNvSpPr>
              <p:nvPr/>
            </p:nvSpPr>
            <p:spPr bwMode="auto">
              <a:xfrm>
                <a:off x="93" y="3353"/>
                <a:ext cx="4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-135</a:t>
                </a:r>
                <a:endParaRPr lang="en-US" altLang="ar-EG" baseline="50000"/>
              </a:p>
            </p:txBody>
          </p:sp>
          <p:sp>
            <p:nvSpPr>
              <p:cNvPr id="99348" name="Text Box 20"/>
              <p:cNvSpPr txBox="1">
                <a:spLocks noChangeArrowheads="1"/>
              </p:cNvSpPr>
              <p:nvPr/>
            </p:nvSpPr>
            <p:spPr bwMode="auto">
              <a:xfrm>
                <a:off x="93" y="3722"/>
                <a:ext cx="4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-180</a:t>
                </a:r>
                <a:endParaRPr lang="en-US" altLang="ar-EG" baseline="50000"/>
              </a:p>
            </p:txBody>
          </p:sp>
          <p:sp>
            <p:nvSpPr>
              <p:cNvPr id="99349" name="Text Box 21"/>
              <p:cNvSpPr txBox="1">
                <a:spLocks noChangeArrowheads="1"/>
              </p:cNvSpPr>
              <p:nvPr/>
            </p:nvSpPr>
            <p:spPr bwMode="auto">
              <a:xfrm>
                <a:off x="93" y="2985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-90</a:t>
                </a:r>
                <a:endParaRPr lang="en-US" altLang="ar-EG" baseline="50000"/>
              </a:p>
            </p:txBody>
          </p:sp>
        </p:grpSp>
        <p:grpSp>
          <p:nvGrpSpPr>
            <p:cNvPr id="99350" name="Group 22"/>
            <p:cNvGrpSpPr>
              <a:grpSpLocks/>
            </p:cNvGrpSpPr>
            <p:nvPr/>
          </p:nvGrpSpPr>
          <p:grpSpPr bwMode="auto">
            <a:xfrm>
              <a:off x="220" y="2270"/>
              <a:ext cx="5359" cy="400"/>
              <a:chOff x="220" y="2270"/>
              <a:chExt cx="5359" cy="400"/>
            </a:xfrm>
          </p:grpSpPr>
          <p:sp>
            <p:nvSpPr>
              <p:cNvPr id="99351" name="Line 23"/>
              <p:cNvSpPr>
                <a:spLocks noChangeShapeType="1"/>
              </p:cNvSpPr>
              <p:nvPr/>
            </p:nvSpPr>
            <p:spPr bwMode="auto">
              <a:xfrm>
                <a:off x="220" y="2364"/>
                <a:ext cx="51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9352" name="Line 24"/>
              <p:cNvSpPr>
                <a:spLocks noChangeShapeType="1"/>
              </p:cNvSpPr>
              <p:nvPr/>
            </p:nvSpPr>
            <p:spPr bwMode="auto">
              <a:xfrm>
                <a:off x="1040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9353" name="Line 25"/>
              <p:cNvSpPr>
                <a:spLocks noChangeShapeType="1"/>
              </p:cNvSpPr>
              <p:nvPr/>
            </p:nvSpPr>
            <p:spPr bwMode="auto">
              <a:xfrm>
                <a:off x="160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9354" name="Line 26"/>
              <p:cNvSpPr>
                <a:spLocks noChangeShapeType="1"/>
              </p:cNvSpPr>
              <p:nvPr/>
            </p:nvSpPr>
            <p:spPr bwMode="auto">
              <a:xfrm>
                <a:off x="217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9355" name="Line 27"/>
              <p:cNvSpPr>
                <a:spLocks noChangeShapeType="1"/>
              </p:cNvSpPr>
              <p:nvPr/>
            </p:nvSpPr>
            <p:spPr bwMode="auto">
              <a:xfrm>
                <a:off x="274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9356" name="Line 28"/>
              <p:cNvSpPr>
                <a:spLocks noChangeShapeType="1"/>
              </p:cNvSpPr>
              <p:nvPr/>
            </p:nvSpPr>
            <p:spPr bwMode="auto">
              <a:xfrm>
                <a:off x="331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9357" name="Line 29"/>
              <p:cNvSpPr>
                <a:spLocks noChangeShapeType="1"/>
              </p:cNvSpPr>
              <p:nvPr/>
            </p:nvSpPr>
            <p:spPr bwMode="auto">
              <a:xfrm>
                <a:off x="388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9358" name="Line 30"/>
              <p:cNvSpPr>
                <a:spLocks noChangeShapeType="1"/>
              </p:cNvSpPr>
              <p:nvPr/>
            </p:nvSpPr>
            <p:spPr bwMode="auto">
              <a:xfrm>
                <a:off x="445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9359" name="Line 31"/>
              <p:cNvSpPr>
                <a:spLocks noChangeShapeType="1"/>
              </p:cNvSpPr>
              <p:nvPr/>
            </p:nvSpPr>
            <p:spPr bwMode="auto">
              <a:xfrm>
                <a:off x="502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9360" name="Text Box 32"/>
              <p:cNvSpPr txBox="1">
                <a:spLocks noChangeArrowheads="1"/>
              </p:cNvSpPr>
              <p:nvPr/>
            </p:nvSpPr>
            <p:spPr bwMode="auto">
              <a:xfrm>
                <a:off x="88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4</a:t>
                </a:r>
              </a:p>
            </p:txBody>
          </p:sp>
          <p:sp>
            <p:nvSpPr>
              <p:cNvPr id="99361" name="Text Box 33"/>
              <p:cNvSpPr txBox="1">
                <a:spLocks noChangeArrowheads="1"/>
              </p:cNvSpPr>
              <p:nvPr/>
            </p:nvSpPr>
            <p:spPr bwMode="auto">
              <a:xfrm>
                <a:off x="144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5</a:t>
                </a:r>
              </a:p>
            </p:txBody>
          </p:sp>
          <p:sp>
            <p:nvSpPr>
              <p:cNvPr id="99362" name="Text Box 34"/>
              <p:cNvSpPr txBox="1">
                <a:spLocks noChangeArrowheads="1"/>
              </p:cNvSpPr>
              <p:nvPr/>
            </p:nvSpPr>
            <p:spPr bwMode="auto">
              <a:xfrm>
                <a:off x="201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6</a:t>
                </a:r>
              </a:p>
            </p:txBody>
          </p:sp>
          <p:sp>
            <p:nvSpPr>
              <p:cNvPr id="99363" name="Text Box 35"/>
              <p:cNvSpPr txBox="1">
                <a:spLocks noChangeArrowheads="1"/>
              </p:cNvSpPr>
              <p:nvPr/>
            </p:nvSpPr>
            <p:spPr bwMode="auto">
              <a:xfrm>
                <a:off x="258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7</a:t>
                </a:r>
              </a:p>
            </p:txBody>
          </p:sp>
          <p:sp>
            <p:nvSpPr>
              <p:cNvPr id="99364" name="Text Box 36"/>
              <p:cNvSpPr txBox="1">
                <a:spLocks noChangeArrowheads="1"/>
              </p:cNvSpPr>
              <p:nvPr/>
            </p:nvSpPr>
            <p:spPr bwMode="auto">
              <a:xfrm>
                <a:off x="3153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8</a:t>
                </a:r>
              </a:p>
            </p:txBody>
          </p:sp>
          <p:sp>
            <p:nvSpPr>
              <p:cNvPr id="99365" name="Text Box 37"/>
              <p:cNvSpPr txBox="1">
                <a:spLocks noChangeArrowheads="1"/>
              </p:cNvSpPr>
              <p:nvPr/>
            </p:nvSpPr>
            <p:spPr bwMode="auto">
              <a:xfrm>
                <a:off x="3723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9</a:t>
                </a:r>
              </a:p>
            </p:txBody>
          </p:sp>
          <p:sp>
            <p:nvSpPr>
              <p:cNvPr id="99366" name="Text Box 38"/>
              <p:cNvSpPr txBox="1">
                <a:spLocks noChangeArrowheads="1"/>
              </p:cNvSpPr>
              <p:nvPr/>
            </p:nvSpPr>
            <p:spPr bwMode="auto">
              <a:xfrm>
                <a:off x="4293" y="2439"/>
                <a:ext cx="3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10</a:t>
                </a:r>
              </a:p>
            </p:txBody>
          </p:sp>
          <p:sp>
            <p:nvSpPr>
              <p:cNvPr id="99367" name="Text Box 39"/>
              <p:cNvSpPr txBox="1">
                <a:spLocks noChangeArrowheads="1"/>
              </p:cNvSpPr>
              <p:nvPr/>
            </p:nvSpPr>
            <p:spPr bwMode="auto">
              <a:xfrm>
                <a:off x="4863" y="2439"/>
                <a:ext cx="3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11</a:t>
                </a:r>
              </a:p>
            </p:txBody>
          </p:sp>
          <p:graphicFrame>
            <p:nvGraphicFramePr>
              <p:cNvPr id="99368" name="Object 40"/>
              <p:cNvGraphicFramePr>
                <a:graphicFrameLocks noChangeAspect="1"/>
              </p:cNvGraphicFramePr>
              <p:nvPr/>
            </p:nvGraphicFramePr>
            <p:xfrm>
              <a:off x="5352" y="2270"/>
              <a:ext cx="227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4012" name="Equation" r:id="rId3" imgW="152280" imgH="139680" progId="Equation.3">
                      <p:embed/>
                    </p:oleObj>
                  </mc:Choice>
                  <mc:Fallback>
                    <p:oleObj name="Equation" r:id="rId3" imgW="15228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52" y="2270"/>
                            <a:ext cx="227" cy="2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99369" name="Object 41"/>
          <p:cNvGraphicFramePr>
            <a:graphicFrameLocks noChangeAspect="1"/>
          </p:cNvGraphicFramePr>
          <p:nvPr/>
        </p:nvGraphicFramePr>
        <p:xfrm>
          <a:off x="6196013" y="4786313"/>
          <a:ext cx="166370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3" name="Equation" r:id="rId5" imgW="812520" imgH="393480" progId="Equation.3">
                  <p:embed/>
                </p:oleObj>
              </mc:Choice>
              <mc:Fallback>
                <p:oleObj name="Equation" r:id="rId5" imgW="812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6013" y="4786313"/>
                        <a:ext cx="1663700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70" name="Line 42"/>
          <p:cNvSpPr>
            <a:spLocks noChangeShapeType="1"/>
          </p:cNvSpPr>
          <p:nvPr/>
        </p:nvSpPr>
        <p:spPr bwMode="auto">
          <a:xfrm>
            <a:off x="920750" y="4389438"/>
            <a:ext cx="62960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99404" name="Group 76"/>
          <p:cNvGrpSpPr>
            <a:grpSpLocks/>
          </p:cNvGrpSpPr>
          <p:nvPr/>
        </p:nvGrpSpPr>
        <p:grpSpPr bwMode="auto">
          <a:xfrm>
            <a:off x="539750" y="3800475"/>
            <a:ext cx="8456613" cy="1169988"/>
            <a:chOff x="340" y="2394"/>
            <a:chExt cx="5327" cy="737"/>
          </a:xfrm>
        </p:grpSpPr>
        <p:sp>
          <p:nvSpPr>
            <p:cNvPr id="99372" name="Line 44"/>
            <p:cNvSpPr>
              <a:spLocks noChangeShapeType="1"/>
            </p:cNvSpPr>
            <p:nvPr/>
          </p:nvSpPr>
          <p:spPr bwMode="auto">
            <a:xfrm flipH="1">
              <a:off x="340" y="2394"/>
              <a:ext cx="3632" cy="0"/>
            </a:xfrm>
            <a:prstGeom prst="line">
              <a:avLst/>
            </a:prstGeom>
            <a:noFill/>
            <a:ln w="381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9373" name="Line 45"/>
            <p:cNvSpPr>
              <a:spLocks noChangeShapeType="1"/>
            </p:cNvSpPr>
            <p:nvPr/>
          </p:nvSpPr>
          <p:spPr bwMode="auto">
            <a:xfrm flipH="1">
              <a:off x="5119" y="3131"/>
              <a:ext cx="548" cy="0"/>
            </a:xfrm>
            <a:prstGeom prst="line">
              <a:avLst/>
            </a:prstGeom>
            <a:noFill/>
            <a:ln w="381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9374" name="Line 46"/>
            <p:cNvSpPr>
              <a:spLocks noChangeShapeType="1"/>
            </p:cNvSpPr>
            <p:nvPr/>
          </p:nvSpPr>
          <p:spPr bwMode="auto">
            <a:xfrm>
              <a:off x="3972" y="2394"/>
              <a:ext cx="1147" cy="737"/>
            </a:xfrm>
            <a:prstGeom prst="line">
              <a:avLst/>
            </a:prstGeom>
            <a:noFill/>
            <a:ln w="381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99375" name="Line 47"/>
          <p:cNvSpPr>
            <a:spLocks noChangeShapeType="1"/>
          </p:cNvSpPr>
          <p:nvPr/>
        </p:nvSpPr>
        <p:spPr bwMode="auto">
          <a:xfrm flipV="1">
            <a:off x="7216775" y="3875088"/>
            <a:ext cx="0" cy="5095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9382" name="Line 54"/>
          <p:cNvSpPr>
            <a:spLocks noChangeShapeType="1"/>
          </p:cNvSpPr>
          <p:nvPr/>
        </p:nvSpPr>
        <p:spPr bwMode="auto">
          <a:xfrm flipV="1">
            <a:off x="8120063" y="2649538"/>
            <a:ext cx="0" cy="107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99390" name="Group 62"/>
          <p:cNvGrpSpPr>
            <a:grpSpLocks/>
          </p:cNvGrpSpPr>
          <p:nvPr/>
        </p:nvGrpSpPr>
        <p:grpSpPr bwMode="auto">
          <a:xfrm>
            <a:off x="539750" y="2600325"/>
            <a:ext cx="8188325" cy="608013"/>
            <a:chOff x="340" y="1638"/>
            <a:chExt cx="5158" cy="383"/>
          </a:xfrm>
        </p:grpSpPr>
        <p:sp>
          <p:nvSpPr>
            <p:cNvPr id="99379" name="Line 51"/>
            <p:cNvSpPr>
              <a:spLocks noChangeShapeType="1"/>
            </p:cNvSpPr>
            <p:nvPr/>
          </p:nvSpPr>
          <p:spPr bwMode="auto">
            <a:xfrm flipH="1">
              <a:off x="340" y="1657"/>
              <a:ext cx="1933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9380" name="Line 52"/>
            <p:cNvSpPr>
              <a:spLocks noChangeShapeType="1"/>
            </p:cNvSpPr>
            <p:nvPr/>
          </p:nvSpPr>
          <p:spPr bwMode="auto">
            <a:xfrm flipH="1">
              <a:off x="2832" y="2021"/>
              <a:ext cx="553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9381" name="Line 53"/>
            <p:cNvSpPr>
              <a:spLocks noChangeShapeType="1"/>
            </p:cNvSpPr>
            <p:nvPr/>
          </p:nvSpPr>
          <p:spPr bwMode="auto">
            <a:xfrm>
              <a:off x="2273" y="1657"/>
              <a:ext cx="559" cy="359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9384" name="Line 56"/>
            <p:cNvSpPr>
              <a:spLocks noChangeShapeType="1"/>
            </p:cNvSpPr>
            <p:nvPr/>
          </p:nvSpPr>
          <p:spPr bwMode="auto">
            <a:xfrm flipH="1">
              <a:off x="3385" y="1640"/>
              <a:ext cx="591" cy="38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9385" name="Line 57"/>
            <p:cNvSpPr>
              <a:spLocks noChangeShapeType="1"/>
            </p:cNvSpPr>
            <p:nvPr/>
          </p:nvSpPr>
          <p:spPr bwMode="auto">
            <a:xfrm flipH="1">
              <a:off x="3972" y="1638"/>
              <a:ext cx="1526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grpSp>
        <p:nvGrpSpPr>
          <p:cNvPr id="99394" name="Group 66"/>
          <p:cNvGrpSpPr>
            <a:grpSpLocks/>
          </p:cNvGrpSpPr>
          <p:nvPr/>
        </p:nvGrpSpPr>
        <p:grpSpPr bwMode="auto">
          <a:xfrm>
            <a:off x="528638" y="2600325"/>
            <a:ext cx="8107362" cy="1189038"/>
            <a:chOff x="333" y="1638"/>
            <a:chExt cx="5107" cy="749"/>
          </a:xfrm>
        </p:grpSpPr>
        <p:grpSp>
          <p:nvGrpSpPr>
            <p:cNvPr id="99391" name="Group 63"/>
            <p:cNvGrpSpPr>
              <a:grpSpLocks/>
            </p:cNvGrpSpPr>
            <p:nvPr/>
          </p:nvGrpSpPr>
          <p:grpSpPr bwMode="auto">
            <a:xfrm>
              <a:off x="333" y="1638"/>
              <a:ext cx="3636" cy="381"/>
              <a:chOff x="333" y="1638"/>
              <a:chExt cx="3636" cy="381"/>
            </a:xfrm>
          </p:grpSpPr>
          <p:sp>
            <p:nvSpPr>
              <p:cNvPr id="99386" name="Line 58"/>
              <p:cNvSpPr>
                <a:spLocks noChangeShapeType="1"/>
              </p:cNvSpPr>
              <p:nvPr/>
            </p:nvSpPr>
            <p:spPr bwMode="auto">
              <a:xfrm flipH="1">
                <a:off x="333" y="1655"/>
                <a:ext cx="1933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9387" name="Line 59"/>
              <p:cNvSpPr>
                <a:spLocks noChangeShapeType="1"/>
              </p:cNvSpPr>
              <p:nvPr/>
            </p:nvSpPr>
            <p:spPr bwMode="auto">
              <a:xfrm flipH="1">
                <a:off x="2825" y="2019"/>
                <a:ext cx="553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9388" name="Line 60"/>
              <p:cNvSpPr>
                <a:spLocks noChangeShapeType="1"/>
              </p:cNvSpPr>
              <p:nvPr/>
            </p:nvSpPr>
            <p:spPr bwMode="auto">
              <a:xfrm>
                <a:off x="2266" y="1655"/>
                <a:ext cx="559" cy="359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99389" name="Line 61"/>
              <p:cNvSpPr>
                <a:spLocks noChangeShapeType="1"/>
              </p:cNvSpPr>
              <p:nvPr/>
            </p:nvSpPr>
            <p:spPr bwMode="auto">
              <a:xfrm flipH="1">
                <a:off x="3378" y="1638"/>
                <a:ext cx="591" cy="38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99392" name="Line 64"/>
            <p:cNvSpPr>
              <a:spLocks noChangeShapeType="1"/>
            </p:cNvSpPr>
            <p:nvPr/>
          </p:nvSpPr>
          <p:spPr bwMode="auto">
            <a:xfrm>
              <a:off x="3968" y="1650"/>
              <a:ext cx="1151" cy="73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99393" name="Line 65"/>
            <p:cNvSpPr>
              <a:spLocks noChangeShapeType="1"/>
            </p:cNvSpPr>
            <p:nvPr/>
          </p:nvSpPr>
          <p:spPr bwMode="auto">
            <a:xfrm>
              <a:off x="5119" y="2387"/>
              <a:ext cx="321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</p:spTree>
    <p:extLst>
      <p:ext uri="{BB962C8B-B14F-4D97-AF65-F5344CB8AC3E}">
        <p14:creationId xmlns:p14="http://schemas.microsoft.com/office/powerpoint/2010/main" val="387670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70" grpId="0" animBg="1"/>
      <p:bldP spid="99375" grpId="0" animBg="1"/>
      <p:bldP spid="9938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Comparison to “Actual” Mag Plot</a:t>
            </a:r>
          </a:p>
        </p:txBody>
      </p:sp>
      <p:pic>
        <p:nvPicPr>
          <p:cNvPr id="97284" name="Picture 4" descr="m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412875"/>
            <a:ext cx="7400925" cy="472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52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 sz="3200"/>
              <a:t>Comparison to “Actual” Phase Plot</a:t>
            </a:r>
          </a:p>
        </p:txBody>
      </p:sp>
      <p:pic>
        <p:nvPicPr>
          <p:cNvPr id="100357" name="Picture 5" descr="pha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8" y="1611313"/>
            <a:ext cx="7527925" cy="469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6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WordArt 3"/>
          <p:cNvSpPr>
            <a:spLocks noChangeArrowheads="1" noChangeShapeType="1" noTextEdit="1"/>
          </p:cNvSpPr>
          <p:nvPr/>
        </p:nvSpPr>
        <p:spPr bwMode="gray">
          <a:xfrm>
            <a:off x="755650" y="836613"/>
            <a:ext cx="7561263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Normal3" dir="t"/>
            </a:scene3d>
            <a:sp3d extrusionH="121893000" prstMaterial="legacyMetal">
              <a:extrusionClr>
                <a:srgbClr val="5F5F5F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8488C4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96AB94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Thank You</a:t>
            </a:r>
          </a:p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8488C4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96AB94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8488C4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96AB94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For Your Attention</a:t>
            </a:r>
            <a:endParaRPr lang="ar-EG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3555999" y="5433491"/>
            <a:ext cx="5473701" cy="132343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r" eaLnBrk="0" hangingPunct="0">
              <a:defRPr sz="1600">
                <a:solidFill>
                  <a:srgbClr val="FFFF00"/>
                </a:solidFill>
                <a:latin typeface="Browallia New" pitchFamily="34" charset="-34"/>
                <a:cs typeface="Arial" pitchFamily="34" charset="0"/>
              </a:defRPr>
            </a:lvl1pPr>
            <a:lvl2pPr marL="742950" indent="-285750" algn="r" eaLnBrk="0" hangingPunct="0">
              <a:defRPr sz="1600">
                <a:solidFill>
                  <a:srgbClr val="FFFF00"/>
                </a:solidFill>
                <a:latin typeface="Browallia New" pitchFamily="34" charset="-34"/>
                <a:cs typeface="Arial" pitchFamily="34" charset="0"/>
              </a:defRPr>
            </a:lvl2pPr>
            <a:lvl3pPr marL="1143000" indent="-228600" algn="r" eaLnBrk="0" hangingPunct="0">
              <a:defRPr sz="1600">
                <a:solidFill>
                  <a:srgbClr val="FFFF00"/>
                </a:solidFill>
                <a:latin typeface="Browallia New" pitchFamily="34" charset="-34"/>
                <a:cs typeface="Arial" pitchFamily="34" charset="0"/>
              </a:defRPr>
            </a:lvl3pPr>
            <a:lvl4pPr marL="1600200" indent="-228600" algn="r" eaLnBrk="0" hangingPunct="0">
              <a:defRPr sz="1600">
                <a:solidFill>
                  <a:srgbClr val="FFFF00"/>
                </a:solidFill>
                <a:latin typeface="Browallia New" pitchFamily="34" charset="-34"/>
                <a:cs typeface="Arial" pitchFamily="34" charset="0"/>
              </a:defRPr>
            </a:lvl4pPr>
            <a:lvl5pPr marL="2057400" indent="-228600" algn="r" eaLnBrk="0" hangingPunct="0">
              <a:defRPr sz="1600">
                <a:solidFill>
                  <a:srgbClr val="FFFF00"/>
                </a:solidFill>
                <a:latin typeface="Browallia New" pitchFamily="34" charset="-34"/>
                <a:cs typeface="Arial" pitchFamily="34" charset="0"/>
              </a:defRPr>
            </a:lvl5pPr>
            <a:lvl6pPr marL="2514600" indent="-228600" rtl="0" eaLnBrk="0" fontAlgn="base" hangingPunct="0">
              <a:spcBef>
                <a:spcPct val="0"/>
              </a:spcBef>
              <a:spcAft>
                <a:spcPts val="1000"/>
              </a:spcAft>
              <a:defRPr sz="1600">
                <a:solidFill>
                  <a:srgbClr val="FFFF00"/>
                </a:solidFill>
                <a:latin typeface="Browallia New" pitchFamily="34" charset="-34"/>
                <a:cs typeface="Arial" pitchFamily="34" charset="0"/>
              </a:defRPr>
            </a:lvl6pPr>
            <a:lvl7pPr marL="2971800" indent="-228600" rtl="0" eaLnBrk="0" fontAlgn="base" hangingPunct="0">
              <a:spcBef>
                <a:spcPct val="0"/>
              </a:spcBef>
              <a:spcAft>
                <a:spcPts val="1000"/>
              </a:spcAft>
              <a:defRPr sz="1600">
                <a:solidFill>
                  <a:srgbClr val="FFFF00"/>
                </a:solidFill>
                <a:latin typeface="Browallia New" pitchFamily="34" charset="-34"/>
                <a:cs typeface="Arial" pitchFamily="34" charset="0"/>
              </a:defRPr>
            </a:lvl7pPr>
            <a:lvl8pPr marL="3429000" indent="-228600" rtl="0" eaLnBrk="0" fontAlgn="base" hangingPunct="0">
              <a:spcBef>
                <a:spcPct val="0"/>
              </a:spcBef>
              <a:spcAft>
                <a:spcPts val="1000"/>
              </a:spcAft>
              <a:defRPr sz="1600">
                <a:solidFill>
                  <a:srgbClr val="FFFF00"/>
                </a:solidFill>
                <a:latin typeface="Browallia New" pitchFamily="34" charset="-34"/>
                <a:cs typeface="Arial" pitchFamily="34" charset="0"/>
              </a:defRPr>
            </a:lvl8pPr>
            <a:lvl9pPr marL="3886200" indent="-228600" rtl="0" eaLnBrk="0" fontAlgn="base" hangingPunct="0">
              <a:spcBef>
                <a:spcPct val="0"/>
              </a:spcBef>
              <a:spcAft>
                <a:spcPts val="1000"/>
              </a:spcAft>
              <a:defRPr sz="1600">
                <a:solidFill>
                  <a:srgbClr val="FFFF00"/>
                </a:solidFill>
                <a:latin typeface="Browallia New" pitchFamily="34" charset="-34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ar-EG" sz="4000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Handwriting" pitchFamily="66" charset="0"/>
              </a:rPr>
              <a:t>Mohamed Ahmed Ebrahim</a:t>
            </a:r>
          </a:p>
        </p:txBody>
      </p:sp>
      <p:pic>
        <p:nvPicPr>
          <p:cNvPr id="71687" name="Picture 7" descr="fab0e182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3205166"/>
            <a:ext cx="201612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367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animBg="1"/>
      <p:bldP spid="1361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1" name="WordArt 5"/>
          <p:cNvSpPr>
            <a:spLocks noChangeArrowheads="1" noChangeShapeType="1" noTextEdit="1"/>
          </p:cNvSpPr>
          <p:nvPr/>
        </p:nvSpPr>
        <p:spPr bwMode="auto">
          <a:xfrm>
            <a:off x="3076575" y="2826808"/>
            <a:ext cx="2895600" cy="1114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kern="10" dirty="0" smtClean="0">
                <a:solidFill>
                  <a:schemeClr val="tx2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Lecture (4)</a:t>
            </a:r>
            <a:endParaRPr lang="ar-EG" sz="7200" kern="10" dirty="0">
              <a:solidFill>
                <a:schemeClr val="tx2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onotype Corsiva"/>
            </a:endParaRPr>
          </a:p>
        </p:txBody>
      </p:sp>
      <p:pic>
        <p:nvPicPr>
          <p:cNvPr id="137233" name="Picture 17" descr="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486400"/>
            <a:ext cx="4443412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234" name="Picture 18" descr="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5486400"/>
            <a:ext cx="52197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236" name="Picture 20" descr="raull5">
            <a:hlinkClick r:id="rId3" action="ppaction://hlinkfile"/>
          </p:cNvPr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598" y="511168"/>
            <a:ext cx="1741487" cy="1244600"/>
          </a:xfrm>
          <a:prstGeom prst="rect">
            <a:avLst/>
          </a:prstGeom>
        </p:spPr>
      </p:pic>
      <p:pic>
        <p:nvPicPr>
          <p:cNvPr id="11" name="Picture 20" descr="raull5">
            <a:hlinkClick r:id="rId3" action="ppaction://hlinkfile"/>
          </p:cNvPr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01829" y="511169"/>
            <a:ext cx="1741487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082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1" name="WordArt 5"/>
          <p:cNvSpPr>
            <a:spLocks noChangeArrowheads="1" noChangeShapeType="1" noTextEdit="1"/>
          </p:cNvSpPr>
          <p:nvPr/>
        </p:nvSpPr>
        <p:spPr bwMode="auto">
          <a:xfrm>
            <a:off x="1508760" y="2826808"/>
            <a:ext cx="6172200" cy="1114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kern="10" dirty="0" smtClean="0">
                <a:solidFill>
                  <a:schemeClr val="tx2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onotype Corsiva"/>
              </a:rPr>
              <a:t>BODE PLOT</a:t>
            </a:r>
            <a:endParaRPr lang="ar-EG" sz="7200" kern="10" dirty="0">
              <a:solidFill>
                <a:schemeClr val="tx2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Monotype Corsiva"/>
            </a:endParaRPr>
          </a:p>
        </p:txBody>
      </p:sp>
      <p:pic>
        <p:nvPicPr>
          <p:cNvPr id="137233" name="Picture 17" descr="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486400"/>
            <a:ext cx="4443412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234" name="Picture 18" descr="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5486400"/>
            <a:ext cx="52197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236" name="Picture 20" descr="raull5">
            <a:hlinkClick r:id="rId3" action="ppaction://hlinkfile"/>
          </p:cNvPr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598" y="511168"/>
            <a:ext cx="1741487" cy="1244600"/>
          </a:xfrm>
          <a:prstGeom prst="rect">
            <a:avLst/>
          </a:prstGeom>
        </p:spPr>
      </p:pic>
      <p:pic>
        <p:nvPicPr>
          <p:cNvPr id="11" name="Picture 20" descr="raull5">
            <a:hlinkClick r:id="rId3" action="ppaction://hlinkfile"/>
          </p:cNvPr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01829" y="511169"/>
            <a:ext cx="1741487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409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 dirty="0"/>
              <a:t>Bode Plot Overview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143000"/>
            <a:ext cx="7924800" cy="5334000"/>
          </a:xfrm>
          <a:prstGeom prst="rect">
            <a:avLst/>
          </a:prstGeom>
        </p:spPr>
        <p:txBody>
          <a:bodyPr/>
          <a:lstStyle/>
          <a:p>
            <a:pPr algn="l" rtl="0"/>
            <a:r>
              <a:rPr lang="en-US" altLang="ar-EG" dirty="0"/>
              <a:t>Technique for estimating a complicated transfer function (several poles and </a:t>
            </a:r>
            <a:r>
              <a:rPr lang="en-US" altLang="ar-EG" dirty="0" smtClean="0"/>
              <a:t>zeroes) </a:t>
            </a:r>
            <a:r>
              <a:rPr lang="en-US" altLang="ar-EG" dirty="0"/>
              <a:t>quickly</a:t>
            </a:r>
          </a:p>
          <a:p>
            <a:pPr algn="l" rtl="0"/>
            <a:endParaRPr lang="en-US" altLang="ar-EG" dirty="0"/>
          </a:p>
          <a:p>
            <a:pPr algn="l" rtl="0"/>
            <a:endParaRPr lang="en-US" altLang="ar-EG" dirty="0"/>
          </a:p>
          <a:p>
            <a:pPr algn="l" rtl="0"/>
            <a:endParaRPr lang="en-US" altLang="ar-EG" dirty="0"/>
          </a:p>
          <a:p>
            <a:pPr algn="l" rtl="0"/>
            <a:r>
              <a:rPr lang="en-US" altLang="ar-EG" dirty="0"/>
              <a:t>Break frequencies :</a:t>
            </a:r>
          </a:p>
        </p:txBody>
      </p:sp>
      <p:graphicFrame>
        <p:nvGraphicFramePr>
          <p:cNvPr id="829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170667"/>
              </p:ext>
            </p:extLst>
          </p:nvPr>
        </p:nvGraphicFramePr>
        <p:xfrm>
          <a:off x="1481138" y="2677160"/>
          <a:ext cx="67437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4" name="Equation" r:id="rId3" imgW="3352680" imgH="444240" progId="Equation.3">
                  <p:embed/>
                </p:oleObj>
              </mc:Choice>
              <mc:Fallback>
                <p:oleObj name="Equation" r:id="rId3" imgW="33526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2677160"/>
                        <a:ext cx="674370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587048"/>
              </p:ext>
            </p:extLst>
          </p:nvPr>
        </p:nvGraphicFramePr>
        <p:xfrm>
          <a:off x="3917950" y="4943158"/>
          <a:ext cx="97472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5" name="Equation" r:id="rId5" imgW="482400" imgH="431640" progId="Equation.3">
                  <p:embed/>
                </p:oleObj>
              </mc:Choice>
              <mc:Fallback>
                <p:oleObj name="Equation" r:id="rId5" imgW="482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950" y="4943158"/>
                        <a:ext cx="974725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365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61278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altLang="ar-EG" sz="4000" dirty="0"/>
              <a:t>Summary of Individual Factors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8575"/>
            <a:ext cx="7924800" cy="5334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ar-EG" dirty="0"/>
              <a:t>Simple Pole:</a:t>
            </a:r>
          </a:p>
          <a:p>
            <a:pPr>
              <a:lnSpc>
                <a:spcPct val="90000"/>
              </a:lnSpc>
            </a:pPr>
            <a:endParaRPr lang="en-US" altLang="ar-EG" dirty="0"/>
          </a:p>
          <a:p>
            <a:pPr>
              <a:lnSpc>
                <a:spcPct val="90000"/>
              </a:lnSpc>
            </a:pPr>
            <a:endParaRPr lang="en-US" altLang="ar-EG" dirty="0"/>
          </a:p>
          <a:p>
            <a:pPr>
              <a:lnSpc>
                <a:spcPct val="90000"/>
              </a:lnSpc>
            </a:pPr>
            <a:r>
              <a:rPr lang="en-US" altLang="ar-EG" dirty="0"/>
              <a:t>Simple Zero:</a:t>
            </a:r>
          </a:p>
          <a:p>
            <a:pPr>
              <a:lnSpc>
                <a:spcPct val="90000"/>
              </a:lnSpc>
            </a:pPr>
            <a:endParaRPr lang="en-US" altLang="ar-EG" dirty="0"/>
          </a:p>
          <a:p>
            <a:pPr>
              <a:lnSpc>
                <a:spcPct val="90000"/>
              </a:lnSpc>
            </a:pPr>
            <a:endParaRPr lang="en-US" altLang="ar-EG" dirty="0"/>
          </a:p>
          <a:p>
            <a:pPr>
              <a:lnSpc>
                <a:spcPct val="90000"/>
              </a:lnSpc>
            </a:pPr>
            <a:r>
              <a:rPr lang="en-US" altLang="ar-EG" dirty="0"/>
              <a:t>DC Zero:</a:t>
            </a:r>
          </a:p>
          <a:p>
            <a:pPr>
              <a:lnSpc>
                <a:spcPct val="90000"/>
              </a:lnSpc>
            </a:pPr>
            <a:endParaRPr lang="en-US" altLang="ar-EG" dirty="0"/>
          </a:p>
          <a:p>
            <a:pPr>
              <a:lnSpc>
                <a:spcPct val="90000"/>
              </a:lnSpc>
            </a:pPr>
            <a:endParaRPr lang="en-US" altLang="ar-EG" dirty="0"/>
          </a:p>
          <a:p>
            <a:pPr>
              <a:lnSpc>
                <a:spcPct val="90000"/>
              </a:lnSpc>
            </a:pPr>
            <a:r>
              <a:rPr lang="en-US" altLang="ar-EG" dirty="0"/>
              <a:t>DC Pole:</a:t>
            </a:r>
          </a:p>
        </p:txBody>
      </p:sp>
      <p:sp>
        <p:nvSpPr>
          <p:cNvPr id="84003" name="Line 35"/>
          <p:cNvSpPr>
            <a:spLocks noChangeShapeType="1"/>
          </p:cNvSpPr>
          <p:nvPr/>
        </p:nvSpPr>
        <p:spPr bwMode="auto">
          <a:xfrm>
            <a:off x="6227763" y="914400"/>
            <a:ext cx="0" cy="594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84004" name="Line 36"/>
          <p:cNvSpPr>
            <a:spLocks noChangeShapeType="1"/>
          </p:cNvSpPr>
          <p:nvPr/>
        </p:nvSpPr>
        <p:spPr bwMode="auto">
          <a:xfrm>
            <a:off x="3203575" y="963613"/>
            <a:ext cx="0" cy="594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84005" name="Line 37"/>
          <p:cNvSpPr>
            <a:spLocks noChangeShapeType="1"/>
          </p:cNvSpPr>
          <p:nvPr/>
        </p:nvSpPr>
        <p:spPr bwMode="auto">
          <a:xfrm>
            <a:off x="762000" y="2420938"/>
            <a:ext cx="838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84006" name="Line 38"/>
          <p:cNvSpPr>
            <a:spLocks noChangeShapeType="1"/>
          </p:cNvSpPr>
          <p:nvPr/>
        </p:nvSpPr>
        <p:spPr bwMode="auto">
          <a:xfrm>
            <a:off x="741363" y="3860800"/>
            <a:ext cx="838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84007" name="Line 39"/>
          <p:cNvSpPr>
            <a:spLocks noChangeShapeType="1"/>
          </p:cNvSpPr>
          <p:nvPr/>
        </p:nvSpPr>
        <p:spPr bwMode="auto">
          <a:xfrm>
            <a:off x="762000" y="5475288"/>
            <a:ext cx="838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aphicFrame>
        <p:nvGraphicFramePr>
          <p:cNvPr id="84008" name="Object 40"/>
          <p:cNvGraphicFramePr>
            <a:graphicFrameLocks noChangeAspect="1"/>
          </p:cNvGraphicFramePr>
          <p:nvPr/>
        </p:nvGraphicFramePr>
        <p:xfrm>
          <a:off x="1577975" y="1592263"/>
          <a:ext cx="1041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0" name="Equation" r:id="rId3" imgW="520560" imgH="419040" progId="Equation.3">
                  <p:embed/>
                </p:oleObj>
              </mc:Choice>
              <mc:Fallback>
                <p:oleObj name="Equation" r:id="rId3" imgW="520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975" y="1592263"/>
                        <a:ext cx="1041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009" name="Object 41"/>
          <p:cNvGraphicFramePr>
            <a:graphicFrameLocks noChangeAspect="1"/>
          </p:cNvGraphicFramePr>
          <p:nvPr/>
        </p:nvGraphicFramePr>
        <p:xfrm>
          <a:off x="1511300" y="3275013"/>
          <a:ext cx="990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1" name="Equation" r:id="rId5" imgW="495000" imgH="203040" progId="Equation.3">
                  <p:embed/>
                </p:oleObj>
              </mc:Choice>
              <mc:Fallback>
                <p:oleObj name="Equation" r:id="rId5" imgW="495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3275013"/>
                        <a:ext cx="990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010" name="Object 42"/>
          <p:cNvGraphicFramePr>
            <a:graphicFrameLocks noChangeAspect="1"/>
          </p:cNvGraphicFramePr>
          <p:nvPr/>
        </p:nvGraphicFramePr>
        <p:xfrm>
          <a:off x="1511300" y="4865688"/>
          <a:ext cx="635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2" name="Equation" r:id="rId7" imgW="317160" imgH="190440" progId="Equation.3">
                  <p:embed/>
                </p:oleObj>
              </mc:Choice>
              <mc:Fallback>
                <p:oleObj name="Equation" r:id="rId7" imgW="3171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4865688"/>
                        <a:ext cx="635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011" name="Object 43"/>
          <p:cNvGraphicFramePr>
            <a:graphicFrameLocks noChangeAspect="1"/>
          </p:cNvGraphicFramePr>
          <p:nvPr/>
        </p:nvGraphicFramePr>
        <p:xfrm>
          <a:off x="1511300" y="5848350"/>
          <a:ext cx="685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3" name="Equation" r:id="rId9" imgW="342720" imgH="419040" progId="Equation.3">
                  <p:embed/>
                </p:oleObj>
              </mc:Choice>
              <mc:Fallback>
                <p:oleObj name="Equation" r:id="rId9" imgW="3427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5848350"/>
                        <a:ext cx="685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4088" name="Group 120"/>
          <p:cNvGrpSpPr>
            <a:grpSpLocks/>
          </p:cNvGrpSpPr>
          <p:nvPr/>
        </p:nvGrpSpPr>
        <p:grpSpPr bwMode="auto">
          <a:xfrm>
            <a:off x="4597400" y="914400"/>
            <a:ext cx="812800" cy="5562600"/>
            <a:chOff x="2896" y="576"/>
            <a:chExt cx="512" cy="3504"/>
          </a:xfrm>
        </p:grpSpPr>
        <p:sp>
          <p:nvSpPr>
            <p:cNvPr id="84000" name="Line 32"/>
            <p:cNvSpPr>
              <a:spLocks noChangeShapeType="1"/>
            </p:cNvSpPr>
            <p:nvPr/>
          </p:nvSpPr>
          <p:spPr bwMode="auto">
            <a:xfrm>
              <a:off x="3129" y="958"/>
              <a:ext cx="0" cy="31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graphicFrame>
          <p:nvGraphicFramePr>
            <p:cNvPr id="83999" name="Object 31"/>
            <p:cNvGraphicFramePr>
              <a:graphicFrameLocks noChangeAspect="1"/>
            </p:cNvGraphicFramePr>
            <p:nvPr/>
          </p:nvGraphicFramePr>
          <p:xfrm>
            <a:off x="2896" y="576"/>
            <a:ext cx="512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04" name="Equation" r:id="rId11" imgW="406080" imgH="393480" progId="Equation.3">
                    <p:embed/>
                  </p:oleObj>
                </mc:Choice>
                <mc:Fallback>
                  <p:oleObj name="Equation" r:id="rId11" imgW="4060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6" y="576"/>
                          <a:ext cx="512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4087" name="Group 119"/>
          <p:cNvGrpSpPr>
            <a:grpSpLocks/>
          </p:cNvGrpSpPr>
          <p:nvPr/>
        </p:nvGrpSpPr>
        <p:grpSpPr bwMode="auto">
          <a:xfrm>
            <a:off x="3292475" y="1052513"/>
            <a:ext cx="2827338" cy="1457325"/>
            <a:chOff x="2074" y="663"/>
            <a:chExt cx="1781" cy="918"/>
          </a:xfrm>
        </p:grpSpPr>
        <p:grpSp>
          <p:nvGrpSpPr>
            <p:cNvPr id="83977" name="Group 9"/>
            <p:cNvGrpSpPr>
              <a:grpSpLocks/>
            </p:cNvGrpSpPr>
            <p:nvPr/>
          </p:nvGrpSpPr>
          <p:grpSpPr bwMode="auto">
            <a:xfrm>
              <a:off x="2245" y="663"/>
              <a:ext cx="1610" cy="918"/>
              <a:chOff x="2245" y="720"/>
              <a:chExt cx="1610" cy="918"/>
            </a:xfrm>
          </p:grpSpPr>
          <p:grpSp>
            <p:nvGrpSpPr>
              <p:cNvPr id="83974" name="Group 6"/>
              <p:cNvGrpSpPr>
                <a:grpSpLocks/>
              </p:cNvGrpSpPr>
              <p:nvPr/>
            </p:nvGrpSpPr>
            <p:grpSpPr bwMode="auto">
              <a:xfrm>
                <a:off x="2245" y="720"/>
                <a:ext cx="1610" cy="918"/>
                <a:chOff x="2245" y="720"/>
                <a:chExt cx="1610" cy="918"/>
              </a:xfrm>
            </p:grpSpPr>
            <p:sp>
              <p:nvSpPr>
                <p:cNvPr id="83972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2494" y="720"/>
                  <a:ext cx="0" cy="9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3973" name="Line 5"/>
                <p:cNvSpPr>
                  <a:spLocks noChangeShapeType="1"/>
                </p:cNvSpPr>
                <p:nvPr/>
              </p:nvSpPr>
              <p:spPr bwMode="auto">
                <a:xfrm>
                  <a:off x="2245" y="1117"/>
                  <a:ext cx="161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sp>
            <p:nvSpPr>
              <p:cNvPr id="83975" name="Line 7"/>
              <p:cNvSpPr>
                <a:spLocks noChangeShapeType="1"/>
              </p:cNvSpPr>
              <p:nvPr/>
            </p:nvSpPr>
            <p:spPr bwMode="auto">
              <a:xfrm>
                <a:off x="2494" y="1117"/>
                <a:ext cx="613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3976" name="Line 8"/>
              <p:cNvSpPr>
                <a:spLocks noChangeShapeType="1"/>
              </p:cNvSpPr>
              <p:nvPr/>
            </p:nvSpPr>
            <p:spPr bwMode="auto">
              <a:xfrm>
                <a:off x="3107" y="1117"/>
                <a:ext cx="635" cy="36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  <p:graphicFrame>
          <p:nvGraphicFramePr>
            <p:cNvPr id="84013" name="Object 45"/>
            <p:cNvGraphicFramePr>
              <a:graphicFrameLocks noChangeAspect="1"/>
            </p:cNvGraphicFramePr>
            <p:nvPr/>
          </p:nvGraphicFramePr>
          <p:xfrm>
            <a:off x="2074" y="845"/>
            <a:ext cx="400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05" name="Equation" r:id="rId13" imgW="317160" imgH="203040" progId="Equation.3">
                    <p:embed/>
                  </p:oleObj>
                </mc:Choice>
                <mc:Fallback>
                  <p:oleObj name="Equation" r:id="rId13" imgW="3171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4" y="845"/>
                          <a:ext cx="400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4080" name="Group 112"/>
          <p:cNvGrpSpPr>
            <a:grpSpLocks/>
          </p:cNvGrpSpPr>
          <p:nvPr/>
        </p:nvGrpSpPr>
        <p:grpSpPr bwMode="auto">
          <a:xfrm>
            <a:off x="3246438" y="2509838"/>
            <a:ext cx="2873375" cy="1512887"/>
            <a:chOff x="2045" y="1581"/>
            <a:chExt cx="1810" cy="953"/>
          </a:xfrm>
        </p:grpSpPr>
        <p:grpSp>
          <p:nvGrpSpPr>
            <p:cNvPr id="83998" name="Group 30"/>
            <p:cNvGrpSpPr>
              <a:grpSpLocks/>
            </p:cNvGrpSpPr>
            <p:nvPr/>
          </p:nvGrpSpPr>
          <p:grpSpPr bwMode="auto">
            <a:xfrm>
              <a:off x="2245" y="1581"/>
              <a:ext cx="1610" cy="953"/>
              <a:chOff x="2245" y="1581"/>
              <a:chExt cx="1610" cy="953"/>
            </a:xfrm>
          </p:grpSpPr>
          <p:grpSp>
            <p:nvGrpSpPr>
              <p:cNvPr id="83979" name="Group 11"/>
              <p:cNvGrpSpPr>
                <a:grpSpLocks/>
              </p:cNvGrpSpPr>
              <p:nvPr/>
            </p:nvGrpSpPr>
            <p:grpSpPr bwMode="auto">
              <a:xfrm>
                <a:off x="2245" y="1616"/>
                <a:ext cx="1610" cy="918"/>
                <a:chOff x="2245" y="720"/>
                <a:chExt cx="1610" cy="918"/>
              </a:xfrm>
            </p:grpSpPr>
            <p:sp>
              <p:nvSpPr>
                <p:cNvPr id="83980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494" y="720"/>
                  <a:ext cx="0" cy="9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3981" name="Line 13"/>
                <p:cNvSpPr>
                  <a:spLocks noChangeShapeType="1"/>
                </p:cNvSpPr>
                <p:nvPr/>
              </p:nvSpPr>
              <p:spPr bwMode="auto">
                <a:xfrm>
                  <a:off x="2245" y="1117"/>
                  <a:ext cx="161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sp>
            <p:nvSpPr>
              <p:cNvPr id="83982" name="Line 14"/>
              <p:cNvSpPr>
                <a:spLocks noChangeShapeType="1"/>
              </p:cNvSpPr>
              <p:nvPr/>
            </p:nvSpPr>
            <p:spPr bwMode="auto">
              <a:xfrm>
                <a:off x="2494" y="2013"/>
                <a:ext cx="613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3983" name="Line 15"/>
              <p:cNvSpPr>
                <a:spLocks noChangeShapeType="1"/>
              </p:cNvSpPr>
              <p:nvPr/>
            </p:nvSpPr>
            <p:spPr bwMode="auto">
              <a:xfrm flipV="1">
                <a:off x="3107" y="1581"/>
                <a:ext cx="635" cy="432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  <p:graphicFrame>
          <p:nvGraphicFramePr>
            <p:cNvPr id="84014" name="Object 46"/>
            <p:cNvGraphicFramePr>
              <a:graphicFrameLocks noChangeAspect="1"/>
            </p:cNvGraphicFramePr>
            <p:nvPr/>
          </p:nvGraphicFramePr>
          <p:xfrm>
            <a:off x="2045" y="1813"/>
            <a:ext cx="400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06" name="Equation" r:id="rId15" imgW="317160" imgH="203040" progId="Equation.3">
                    <p:embed/>
                  </p:oleObj>
                </mc:Choice>
                <mc:Fallback>
                  <p:oleObj name="Equation" r:id="rId15" imgW="3171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5" y="1813"/>
                          <a:ext cx="400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4081" name="Group 113"/>
          <p:cNvGrpSpPr>
            <a:grpSpLocks/>
          </p:cNvGrpSpPr>
          <p:nvPr/>
        </p:nvGrpSpPr>
        <p:grpSpPr bwMode="auto">
          <a:xfrm>
            <a:off x="3246438" y="5449888"/>
            <a:ext cx="2873375" cy="1457325"/>
            <a:chOff x="2045" y="2546"/>
            <a:chExt cx="1810" cy="918"/>
          </a:xfrm>
        </p:grpSpPr>
        <p:grpSp>
          <p:nvGrpSpPr>
            <p:cNvPr id="84001" name="Group 33"/>
            <p:cNvGrpSpPr>
              <a:grpSpLocks/>
            </p:cNvGrpSpPr>
            <p:nvPr/>
          </p:nvGrpSpPr>
          <p:grpSpPr bwMode="auto">
            <a:xfrm>
              <a:off x="2245" y="2546"/>
              <a:ext cx="1610" cy="918"/>
              <a:chOff x="2245" y="2546"/>
              <a:chExt cx="1610" cy="918"/>
            </a:xfrm>
          </p:grpSpPr>
          <p:grpSp>
            <p:nvGrpSpPr>
              <p:cNvPr id="83985" name="Group 17"/>
              <p:cNvGrpSpPr>
                <a:grpSpLocks/>
              </p:cNvGrpSpPr>
              <p:nvPr/>
            </p:nvGrpSpPr>
            <p:grpSpPr bwMode="auto">
              <a:xfrm>
                <a:off x="2245" y="2546"/>
                <a:ext cx="1610" cy="918"/>
                <a:chOff x="2245" y="720"/>
                <a:chExt cx="1610" cy="918"/>
              </a:xfrm>
            </p:grpSpPr>
            <p:sp>
              <p:nvSpPr>
                <p:cNvPr id="83986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494" y="720"/>
                  <a:ext cx="0" cy="9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3987" name="Line 19"/>
                <p:cNvSpPr>
                  <a:spLocks noChangeShapeType="1"/>
                </p:cNvSpPr>
                <p:nvPr/>
              </p:nvSpPr>
              <p:spPr bwMode="auto">
                <a:xfrm>
                  <a:off x="2245" y="1117"/>
                  <a:ext cx="161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sp>
            <p:nvSpPr>
              <p:cNvPr id="83989" name="Line 21"/>
              <p:cNvSpPr>
                <a:spLocks noChangeShapeType="1"/>
              </p:cNvSpPr>
              <p:nvPr/>
            </p:nvSpPr>
            <p:spPr bwMode="auto">
              <a:xfrm>
                <a:off x="2517" y="2590"/>
                <a:ext cx="1248" cy="719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  <p:graphicFrame>
          <p:nvGraphicFramePr>
            <p:cNvPr id="84015" name="Object 47"/>
            <p:cNvGraphicFramePr>
              <a:graphicFrameLocks noChangeAspect="1"/>
            </p:cNvGraphicFramePr>
            <p:nvPr/>
          </p:nvGraphicFramePr>
          <p:xfrm>
            <a:off x="2045" y="2750"/>
            <a:ext cx="400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07" name="Equation" r:id="rId16" imgW="317160" imgH="203040" progId="Equation.3">
                    <p:embed/>
                  </p:oleObj>
                </mc:Choice>
                <mc:Fallback>
                  <p:oleObj name="Equation" r:id="rId16" imgW="3171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5" y="2750"/>
                          <a:ext cx="400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4082" name="Group 114"/>
          <p:cNvGrpSpPr>
            <a:grpSpLocks/>
          </p:cNvGrpSpPr>
          <p:nvPr/>
        </p:nvGrpSpPr>
        <p:grpSpPr bwMode="auto">
          <a:xfrm>
            <a:off x="3246438" y="3860800"/>
            <a:ext cx="2873375" cy="1350963"/>
            <a:chOff x="2045" y="3441"/>
            <a:chExt cx="1810" cy="851"/>
          </a:xfrm>
        </p:grpSpPr>
        <p:grpSp>
          <p:nvGrpSpPr>
            <p:cNvPr id="84002" name="Group 34"/>
            <p:cNvGrpSpPr>
              <a:grpSpLocks/>
            </p:cNvGrpSpPr>
            <p:nvPr/>
          </p:nvGrpSpPr>
          <p:grpSpPr bwMode="auto">
            <a:xfrm>
              <a:off x="2245" y="3441"/>
              <a:ext cx="1610" cy="851"/>
              <a:chOff x="2245" y="3441"/>
              <a:chExt cx="1610" cy="851"/>
            </a:xfrm>
          </p:grpSpPr>
          <p:sp>
            <p:nvSpPr>
              <p:cNvPr id="83992" name="Line 24"/>
              <p:cNvSpPr>
                <a:spLocks noChangeShapeType="1"/>
              </p:cNvSpPr>
              <p:nvPr/>
            </p:nvSpPr>
            <p:spPr bwMode="auto">
              <a:xfrm flipV="1">
                <a:off x="2494" y="3543"/>
                <a:ext cx="0" cy="7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3993" name="Line 25"/>
              <p:cNvSpPr>
                <a:spLocks noChangeShapeType="1"/>
              </p:cNvSpPr>
              <p:nvPr/>
            </p:nvSpPr>
            <p:spPr bwMode="auto">
              <a:xfrm>
                <a:off x="2245" y="3771"/>
                <a:ext cx="16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3994" name="Line 26"/>
              <p:cNvSpPr>
                <a:spLocks noChangeShapeType="1"/>
              </p:cNvSpPr>
              <p:nvPr/>
            </p:nvSpPr>
            <p:spPr bwMode="auto">
              <a:xfrm flipV="1">
                <a:off x="2358" y="3441"/>
                <a:ext cx="1361" cy="771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  <p:graphicFrame>
          <p:nvGraphicFramePr>
            <p:cNvPr id="84016" name="Object 48"/>
            <p:cNvGraphicFramePr>
              <a:graphicFrameLocks noChangeAspect="1"/>
            </p:cNvGraphicFramePr>
            <p:nvPr/>
          </p:nvGraphicFramePr>
          <p:xfrm>
            <a:off x="2045" y="3566"/>
            <a:ext cx="400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08" name="Equation" r:id="rId17" imgW="317160" imgH="203040" progId="Equation.3">
                    <p:embed/>
                  </p:oleObj>
                </mc:Choice>
                <mc:Fallback>
                  <p:oleObj name="Equation" r:id="rId17" imgW="3171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5" y="3566"/>
                          <a:ext cx="400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4083" name="Group 115"/>
          <p:cNvGrpSpPr>
            <a:grpSpLocks/>
          </p:cNvGrpSpPr>
          <p:nvPr/>
        </p:nvGrpSpPr>
        <p:grpSpPr bwMode="auto">
          <a:xfrm>
            <a:off x="6362700" y="1052513"/>
            <a:ext cx="2420938" cy="1211262"/>
            <a:chOff x="4008" y="663"/>
            <a:chExt cx="1525" cy="763"/>
          </a:xfrm>
        </p:grpSpPr>
        <p:grpSp>
          <p:nvGrpSpPr>
            <p:cNvPr id="84032" name="Group 64"/>
            <p:cNvGrpSpPr>
              <a:grpSpLocks/>
            </p:cNvGrpSpPr>
            <p:nvPr/>
          </p:nvGrpSpPr>
          <p:grpSpPr bwMode="auto">
            <a:xfrm>
              <a:off x="4008" y="663"/>
              <a:ext cx="1525" cy="763"/>
              <a:chOff x="4008" y="663"/>
              <a:chExt cx="1525" cy="763"/>
            </a:xfrm>
          </p:grpSpPr>
          <p:grpSp>
            <p:nvGrpSpPr>
              <p:cNvPr id="84031" name="Group 63"/>
              <p:cNvGrpSpPr>
                <a:grpSpLocks/>
              </p:cNvGrpSpPr>
              <p:nvPr/>
            </p:nvGrpSpPr>
            <p:grpSpPr bwMode="auto">
              <a:xfrm>
                <a:off x="4008" y="663"/>
                <a:ext cx="1525" cy="763"/>
                <a:chOff x="4008" y="663"/>
                <a:chExt cx="1525" cy="763"/>
              </a:xfrm>
            </p:grpSpPr>
            <p:sp>
              <p:nvSpPr>
                <p:cNvPr id="84019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4172" y="663"/>
                  <a:ext cx="0" cy="76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4020" name="Line 52"/>
                <p:cNvSpPr>
                  <a:spLocks noChangeShapeType="1"/>
                </p:cNvSpPr>
                <p:nvPr/>
              </p:nvSpPr>
              <p:spPr bwMode="auto">
                <a:xfrm>
                  <a:off x="4008" y="845"/>
                  <a:ext cx="152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grpSp>
            <p:nvGrpSpPr>
              <p:cNvPr id="84029" name="Group 61"/>
              <p:cNvGrpSpPr>
                <a:grpSpLocks/>
              </p:cNvGrpSpPr>
              <p:nvPr/>
            </p:nvGrpSpPr>
            <p:grpSpPr bwMode="auto">
              <a:xfrm>
                <a:off x="4107" y="845"/>
                <a:ext cx="1421" cy="256"/>
                <a:chOff x="4107" y="845"/>
                <a:chExt cx="1421" cy="256"/>
              </a:xfrm>
            </p:grpSpPr>
            <p:sp>
              <p:nvSpPr>
                <p:cNvPr id="84021" name="Line 53"/>
                <p:cNvSpPr>
                  <a:spLocks noChangeShapeType="1"/>
                </p:cNvSpPr>
                <p:nvPr/>
              </p:nvSpPr>
              <p:spPr bwMode="auto">
                <a:xfrm>
                  <a:off x="4107" y="845"/>
                  <a:ext cx="483" cy="0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4022" name="Line 54"/>
                <p:cNvSpPr>
                  <a:spLocks noChangeShapeType="1"/>
                </p:cNvSpPr>
                <p:nvPr/>
              </p:nvSpPr>
              <p:spPr bwMode="auto">
                <a:xfrm>
                  <a:off x="4581" y="845"/>
                  <a:ext cx="408" cy="254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4023" name="Line 55"/>
                <p:cNvSpPr>
                  <a:spLocks noChangeShapeType="1"/>
                </p:cNvSpPr>
                <p:nvPr/>
              </p:nvSpPr>
              <p:spPr bwMode="auto">
                <a:xfrm>
                  <a:off x="4984" y="1099"/>
                  <a:ext cx="544" cy="2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grpSp>
            <p:nvGrpSpPr>
              <p:cNvPr id="84030" name="Group 62"/>
              <p:cNvGrpSpPr>
                <a:grpSpLocks/>
              </p:cNvGrpSpPr>
              <p:nvPr/>
            </p:nvGrpSpPr>
            <p:grpSpPr bwMode="auto">
              <a:xfrm>
                <a:off x="4172" y="809"/>
                <a:ext cx="613" cy="149"/>
                <a:chOff x="4172" y="809"/>
                <a:chExt cx="613" cy="149"/>
              </a:xfrm>
            </p:grpSpPr>
            <p:sp>
              <p:nvSpPr>
                <p:cNvPr id="84025" name="Line 57"/>
                <p:cNvSpPr>
                  <a:spLocks noChangeShapeType="1"/>
                </p:cNvSpPr>
                <p:nvPr/>
              </p:nvSpPr>
              <p:spPr bwMode="auto">
                <a:xfrm>
                  <a:off x="4785" y="809"/>
                  <a:ext cx="0" cy="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4027" name="Line 59"/>
                <p:cNvSpPr>
                  <a:spLocks noChangeShapeType="1"/>
                </p:cNvSpPr>
                <p:nvPr/>
              </p:nvSpPr>
              <p:spPr bwMode="auto">
                <a:xfrm>
                  <a:off x="4785" y="881"/>
                  <a:ext cx="0" cy="7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4028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4172" y="958"/>
                  <a:ext cx="61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</p:grpSp>
        </p:grpSp>
        <p:graphicFrame>
          <p:nvGraphicFramePr>
            <p:cNvPr id="84074" name="Object 106"/>
            <p:cNvGraphicFramePr>
              <a:graphicFrameLocks noChangeAspect="1"/>
            </p:cNvGraphicFramePr>
            <p:nvPr/>
          </p:nvGraphicFramePr>
          <p:xfrm>
            <a:off x="5072" y="1117"/>
            <a:ext cx="384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09" name="Equation" r:id="rId18" imgW="304560" imgH="177480" progId="Equation.3">
                    <p:embed/>
                  </p:oleObj>
                </mc:Choice>
                <mc:Fallback>
                  <p:oleObj name="Equation" r:id="rId18" imgW="3045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2" y="1117"/>
                          <a:ext cx="384" cy="2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4084" name="Group 116"/>
          <p:cNvGrpSpPr>
            <a:grpSpLocks/>
          </p:cNvGrpSpPr>
          <p:nvPr/>
        </p:nvGrpSpPr>
        <p:grpSpPr bwMode="auto">
          <a:xfrm>
            <a:off x="6362700" y="2508250"/>
            <a:ext cx="2420938" cy="1211263"/>
            <a:chOff x="4008" y="1580"/>
            <a:chExt cx="1525" cy="763"/>
          </a:xfrm>
        </p:grpSpPr>
        <p:grpSp>
          <p:nvGrpSpPr>
            <p:cNvPr id="84033" name="Group 65"/>
            <p:cNvGrpSpPr>
              <a:grpSpLocks/>
            </p:cNvGrpSpPr>
            <p:nvPr/>
          </p:nvGrpSpPr>
          <p:grpSpPr bwMode="auto">
            <a:xfrm flipV="1">
              <a:off x="4008" y="1580"/>
              <a:ext cx="1525" cy="763"/>
              <a:chOff x="4008" y="663"/>
              <a:chExt cx="1525" cy="763"/>
            </a:xfrm>
          </p:grpSpPr>
          <p:grpSp>
            <p:nvGrpSpPr>
              <p:cNvPr id="84034" name="Group 66"/>
              <p:cNvGrpSpPr>
                <a:grpSpLocks/>
              </p:cNvGrpSpPr>
              <p:nvPr/>
            </p:nvGrpSpPr>
            <p:grpSpPr bwMode="auto">
              <a:xfrm>
                <a:off x="4008" y="663"/>
                <a:ext cx="1525" cy="763"/>
                <a:chOff x="4008" y="663"/>
                <a:chExt cx="1525" cy="763"/>
              </a:xfrm>
            </p:grpSpPr>
            <p:sp>
              <p:nvSpPr>
                <p:cNvPr id="84035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4172" y="663"/>
                  <a:ext cx="0" cy="76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4036" name="Line 68"/>
                <p:cNvSpPr>
                  <a:spLocks noChangeShapeType="1"/>
                </p:cNvSpPr>
                <p:nvPr/>
              </p:nvSpPr>
              <p:spPr bwMode="auto">
                <a:xfrm>
                  <a:off x="4008" y="845"/>
                  <a:ext cx="152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grpSp>
            <p:nvGrpSpPr>
              <p:cNvPr id="84037" name="Group 69"/>
              <p:cNvGrpSpPr>
                <a:grpSpLocks/>
              </p:cNvGrpSpPr>
              <p:nvPr/>
            </p:nvGrpSpPr>
            <p:grpSpPr bwMode="auto">
              <a:xfrm>
                <a:off x="4107" y="845"/>
                <a:ext cx="1421" cy="256"/>
                <a:chOff x="4107" y="845"/>
                <a:chExt cx="1421" cy="256"/>
              </a:xfrm>
            </p:grpSpPr>
            <p:sp>
              <p:nvSpPr>
                <p:cNvPr id="84038" name="Line 70"/>
                <p:cNvSpPr>
                  <a:spLocks noChangeShapeType="1"/>
                </p:cNvSpPr>
                <p:nvPr/>
              </p:nvSpPr>
              <p:spPr bwMode="auto">
                <a:xfrm>
                  <a:off x="4107" y="845"/>
                  <a:ext cx="483" cy="0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4039" name="Line 71"/>
                <p:cNvSpPr>
                  <a:spLocks noChangeShapeType="1"/>
                </p:cNvSpPr>
                <p:nvPr/>
              </p:nvSpPr>
              <p:spPr bwMode="auto">
                <a:xfrm>
                  <a:off x="4581" y="845"/>
                  <a:ext cx="408" cy="254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4040" name="Line 72"/>
                <p:cNvSpPr>
                  <a:spLocks noChangeShapeType="1"/>
                </p:cNvSpPr>
                <p:nvPr/>
              </p:nvSpPr>
              <p:spPr bwMode="auto">
                <a:xfrm>
                  <a:off x="4984" y="1099"/>
                  <a:ext cx="544" cy="2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grpSp>
            <p:nvGrpSpPr>
              <p:cNvPr id="84041" name="Group 73"/>
              <p:cNvGrpSpPr>
                <a:grpSpLocks/>
              </p:cNvGrpSpPr>
              <p:nvPr/>
            </p:nvGrpSpPr>
            <p:grpSpPr bwMode="auto">
              <a:xfrm>
                <a:off x="4172" y="809"/>
                <a:ext cx="613" cy="149"/>
                <a:chOff x="4172" y="809"/>
                <a:chExt cx="613" cy="149"/>
              </a:xfrm>
            </p:grpSpPr>
            <p:sp>
              <p:nvSpPr>
                <p:cNvPr id="84042" name="Line 74"/>
                <p:cNvSpPr>
                  <a:spLocks noChangeShapeType="1"/>
                </p:cNvSpPr>
                <p:nvPr/>
              </p:nvSpPr>
              <p:spPr bwMode="auto">
                <a:xfrm>
                  <a:off x="4785" y="809"/>
                  <a:ext cx="0" cy="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4043" name="Line 75"/>
                <p:cNvSpPr>
                  <a:spLocks noChangeShapeType="1"/>
                </p:cNvSpPr>
                <p:nvPr/>
              </p:nvSpPr>
              <p:spPr bwMode="auto">
                <a:xfrm>
                  <a:off x="4785" y="881"/>
                  <a:ext cx="0" cy="7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84044" name="Line 76"/>
                <p:cNvSpPr>
                  <a:spLocks noChangeShapeType="1"/>
                </p:cNvSpPr>
                <p:nvPr/>
              </p:nvSpPr>
              <p:spPr bwMode="auto">
                <a:xfrm flipH="1">
                  <a:off x="4172" y="958"/>
                  <a:ext cx="61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</p:grpSp>
        </p:grpSp>
        <p:graphicFrame>
          <p:nvGraphicFramePr>
            <p:cNvPr id="84075" name="Object 107"/>
            <p:cNvGraphicFramePr>
              <a:graphicFrameLocks noChangeAspect="1"/>
            </p:cNvGraphicFramePr>
            <p:nvPr/>
          </p:nvGraphicFramePr>
          <p:xfrm>
            <a:off x="5072" y="1681"/>
            <a:ext cx="384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10" name="Equation" r:id="rId20" imgW="304560" imgH="177480" progId="Equation.3">
                    <p:embed/>
                  </p:oleObj>
                </mc:Choice>
                <mc:Fallback>
                  <p:oleObj name="Equation" r:id="rId20" imgW="3045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2" y="1681"/>
                          <a:ext cx="384" cy="2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4086" name="Group 118"/>
          <p:cNvGrpSpPr>
            <a:grpSpLocks/>
          </p:cNvGrpSpPr>
          <p:nvPr/>
        </p:nvGrpSpPr>
        <p:grpSpPr bwMode="auto">
          <a:xfrm>
            <a:off x="6362700" y="5602288"/>
            <a:ext cx="2420938" cy="1211262"/>
            <a:chOff x="4008" y="3529"/>
            <a:chExt cx="1525" cy="763"/>
          </a:xfrm>
        </p:grpSpPr>
        <p:grpSp>
          <p:nvGrpSpPr>
            <p:cNvPr id="84073" name="Group 105"/>
            <p:cNvGrpSpPr>
              <a:grpSpLocks/>
            </p:cNvGrpSpPr>
            <p:nvPr/>
          </p:nvGrpSpPr>
          <p:grpSpPr bwMode="auto">
            <a:xfrm>
              <a:off x="4008" y="3529"/>
              <a:ext cx="1525" cy="763"/>
              <a:chOff x="4025" y="3529"/>
              <a:chExt cx="1525" cy="763"/>
            </a:xfrm>
          </p:grpSpPr>
          <p:sp>
            <p:nvSpPr>
              <p:cNvPr id="84070" name="Line 102"/>
              <p:cNvSpPr>
                <a:spLocks noChangeShapeType="1"/>
              </p:cNvSpPr>
              <p:nvPr/>
            </p:nvSpPr>
            <p:spPr bwMode="auto">
              <a:xfrm>
                <a:off x="4171" y="3529"/>
                <a:ext cx="0" cy="7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4071" name="Line 103"/>
              <p:cNvSpPr>
                <a:spLocks noChangeShapeType="1"/>
              </p:cNvSpPr>
              <p:nvPr/>
            </p:nvSpPr>
            <p:spPr bwMode="auto">
              <a:xfrm flipV="1">
                <a:off x="4025" y="3627"/>
                <a:ext cx="15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4072" name="Line 104"/>
              <p:cNvSpPr>
                <a:spLocks noChangeShapeType="1"/>
              </p:cNvSpPr>
              <p:nvPr/>
            </p:nvSpPr>
            <p:spPr bwMode="auto">
              <a:xfrm flipV="1">
                <a:off x="4103" y="3962"/>
                <a:ext cx="1424" cy="5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  <p:graphicFrame>
          <p:nvGraphicFramePr>
            <p:cNvPr id="84077" name="Object 109"/>
            <p:cNvGraphicFramePr>
              <a:graphicFrameLocks noChangeAspect="1"/>
            </p:cNvGraphicFramePr>
            <p:nvPr/>
          </p:nvGraphicFramePr>
          <p:xfrm>
            <a:off x="5072" y="3743"/>
            <a:ext cx="384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11" name="Equation" r:id="rId22" imgW="304560" imgH="177480" progId="Equation.3">
                    <p:embed/>
                  </p:oleObj>
                </mc:Choice>
                <mc:Fallback>
                  <p:oleObj name="Equation" r:id="rId22" imgW="3045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2" y="3743"/>
                          <a:ext cx="384" cy="2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4085" name="Group 117"/>
          <p:cNvGrpSpPr>
            <a:grpSpLocks/>
          </p:cNvGrpSpPr>
          <p:nvPr/>
        </p:nvGrpSpPr>
        <p:grpSpPr bwMode="auto">
          <a:xfrm>
            <a:off x="6362700" y="4111625"/>
            <a:ext cx="2425700" cy="1211263"/>
            <a:chOff x="4008" y="2590"/>
            <a:chExt cx="1528" cy="763"/>
          </a:xfrm>
        </p:grpSpPr>
        <p:grpSp>
          <p:nvGrpSpPr>
            <p:cNvPr id="84046" name="Group 78"/>
            <p:cNvGrpSpPr>
              <a:grpSpLocks/>
            </p:cNvGrpSpPr>
            <p:nvPr/>
          </p:nvGrpSpPr>
          <p:grpSpPr bwMode="auto">
            <a:xfrm flipV="1">
              <a:off x="4011" y="2590"/>
              <a:ext cx="1525" cy="763"/>
              <a:chOff x="4008" y="663"/>
              <a:chExt cx="1525" cy="763"/>
            </a:xfrm>
          </p:grpSpPr>
          <p:sp>
            <p:nvSpPr>
              <p:cNvPr id="84047" name="Line 79"/>
              <p:cNvSpPr>
                <a:spLocks noChangeShapeType="1"/>
              </p:cNvSpPr>
              <p:nvPr/>
            </p:nvSpPr>
            <p:spPr bwMode="auto">
              <a:xfrm flipV="1">
                <a:off x="4172" y="663"/>
                <a:ext cx="0" cy="7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4048" name="Line 80"/>
              <p:cNvSpPr>
                <a:spLocks noChangeShapeType="1"/>
              </p:cNvSpPr>
              <p:nvPr/>
            </p:nvSpPr>
            <p:spPr bwMode="auto">
              <a:xfrm>
                <a:off x="4008" y="845"/>
                <a:ext cx="152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84052" name="Line 84"/>
            <p:cNvSpPr>
              <a:spLocks noChangeShapeType="1"/>
            </p:cNvSpPr>
            <p:nvPr/>
          </p:nvSpPr>
          <p:spPr bwMode="auto">
            <a:xfrm flipV="1">
              <a:off x="4008" y="2915"/>
              <a:ext cx="1424" cy="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graphicFrame>
          <p:nvGraphicFramePr>
            <p:cNvPr id="84078" name="Object 110"/>
            <p:cNvGraphicFramePr>
              <a:graphicFrameLocks noChangeAspect="1"/>
            </p:cNvGraphicFramePr>
            <p:nvPr/>
          </p:nvGraphicFramePr>
          <p:xfrm>
            <a:off x="5072" y="2696"/>
            <a:ext cx="384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12" name="Equation" r:id="rId23" imgW="304560" imgH="177480" progId="Equation.3">
                    <p:embed/>
                  </p:oleObj>
                </mc:Choice>
                <mc:Fallback>
                  <p:oleObj name="Equation" r:id="rId23" imgW="3045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2" y="2696"/>
                          <a:ext cx="384" cy="2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4089" name="Group 121"/>
          <p:cNvGrpSpPr>
            <a:grpSpLocks/>
          </p:cNvGrpSpPr>
          <p:nvPr/>
        </p:nvGrpSpPr>
        <p:grpSpPr bwMode="auto">
          <a:xfrm>
            <a:off x="7215188" y="836613"/>
            <a:ext cx="812800" cy="5562600"/>
            <a:chOff x="2896" y="576"/>
            <a:chExt cx="512" cy="3504"/>
          </a:xfrm>
        </p:grpSpPr>
        <p:sp>
          <p:nvSpPr>
            <p:cNvPr id="84090" name="Line 122"/>
            <p:cNvSpPr>
              <a:spLocks noChangeShapeType="1"/>
            </p:cNvSpPr>
            <p:nvPr/>
          </p:nvSpPr>
          <p:spPr bwMode="auto">
            <a:xfrm>
              <a:off x="3129" y="958"/>
              <a:ext cx="0" cy="31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graphicFrame>
          <p:nvGraphicFramePr>
            <p:cNvPr id="84091" name="Object 123"/>
            <p:cNvGraphicFramePr>
              <a:graphicFrameLocks noChangeAspect="1"/>
            </p:cNvGraphicFramePr>
            <p:nvPr/>
          </p:nvGraphicFramePr>
          <p:xfrm>
            <a:off x="2896" y="576"/>
            <a:ext cx="512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13" name="Equation" r:id="rId24" imgW="406080" imgH="393480" progId="Equation.3">
                    <p:embed/>
                  </p:oleObj>
                </mc:Choice>
                <mc:Fallback>
                  <p:oleObj name="Equation" r:id="rId24" imgW="4060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6" y="576"/>
                          <a:ext cx="512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70692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4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4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4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4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4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4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4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4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4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4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4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4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4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4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4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4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4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4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4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4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Example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143000"/>
            <a:ext cx="7924800" cy="5334000"/>
          </a:xfrm>
          <a:prstGeom prst="rect">
            <a:avLst/>
          </a:prstGeom>
        </p:spPr>
        <p:txBody>
          <a:bodyPr/>
          <a:lstStyle/>
          <a:p>
            <a:pPr algn="l" rtl="0"/>
            <a:r>
              <a:rPr lang="en-US" altLang="ar-EG" dirty="0"/>
              <a:t>Consider the following transfer function</a:t>
            </a:r>
          </a:p>
          <a:p>
            <a:pPr algn="l" rtl="0"/>
            <a:endParaRPr lang="en-US" altLang="ar-EG" dirty="0"/>
          </a:p>
          <a:p>
            <a:pPr algn="l" rtl="0"/>
            <a:endParaRPr lang="en-US" altLang="ar-EG" dirty="0"/>
          </a:p>
          <a:p>
            <a:pPr algn="l" rtl="0"/>
            <a:endParaRPr lang="en-US" altLang="ar-EG" dirty="0"/>
          </a:p>
          <a:p>
            <a:pPr algn="l" rtl="0"/>
            <a:r>
              <a:rPr lang="en-US" altLang="ar-EG" dirty="0"/>
              <a:t>Break frequencies: invert time constants</a:t>
            </a:r>
          </a:p>
        </p:txBody>
      </p:sp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1587500" y="1828800"/>
          <a:ext cx="37115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4" name="Equation" r:id="rId3" imgW="1854000" imgH="457200" progId="Equation.3">
                  <p:embed/>
                </p:oleObj>
              </mc:Choice>
              <mc:Fallback>
                <p:oleObj name="Equation" r:id="rId3" imgW="1854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1828800"/>
                        <a:ext cx="37115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6059488" y="1828800"/>
          <a:ext cx="1398587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5" name="Equation" r:id="rId5" imgW="698400" imgH="685800" progId="Equation.3">
                  <p:embed/>
                </p:oleObj>
              </mc:Choice>
              <mc:Fallback>
                <p:oleObj name="Equation" r:id="rId5" imgW="6984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9488" y="1828800"/>
                        <a:ext cx="1398587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1111250" y="3860800"/>
          <a:ext cx="73485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6" name="Equation" r:id="rId7" imgW="3670200" imgH="228600" progId="Equation.3">
                  <p:embed/>
                </p:oleObj>
              </mc:Choice>
              <mc:Fallback>
                <p:oleObj name="Equation" r:id="rId7" imgW="3670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0" y="3860800"/>
                        <a:ext cx="73485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3" name="Object 7"/>
          <p:cNvGraphicFramePr>
            <a:graphicFrameLocks noChangeAspect="1"/>
          </p:cNvGraphicFramePr>
          <p:nvPr/>
        </p:nvGraphicFramePr>
        <p:xfrm>
          <a:off x="2732088" y="4471988"/>
          <a:ext cx="35591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7" name="Equation" r:id="rId9" imgW="1777680" imgH="838080" progId="Equation.3">
                  <p:embed/>
                </p:oleObj>
              </mc:Choice>
              <mc:Fallback>
                <p:oleObj name="Equation" r:id="rId9" imgW="17776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088" y="4471988"/>
                        <a:ext cx="355917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442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Breaking Down the Magnitude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143000"/>
            <a:ext cx="7924800" cy="5334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/>
            <a:r>
              <a:rPr lang="en-US" altLang="ar-EG" dirty="0"/>
              <a:t>Recall log of products is sum of logs</a:t>
            </a:r>
          </a:p>
          <a:p>
            <a:pPr algn="l" rtl="0"/>
            <a:endParaRPr lang="en-US" altLang="ar-EG" dirty="0"/>
          </a:p>
          <a:p>
            <a:pPr algn="l" rtl="0"/>
            <a:endParaRPr lang="en-US" altLang="ar-EG" dirty="0"/>
          </a:p>
          <a:p>
            <a:pPr algn="l" rtl="0"/>
            <a:endParaRPr lang="en-US" altLang="ar-EG" dirty="0"/>
          </a:p>
          <a:p>
            <a:pPr algn="l" rtl="0"/>
            <a:endParaRPr lang="en-US" altLang="ar-EG" dirty="0"/>
          </a:p>
          <a:p>
            <a:pPr algn="l" rtl="0"/>
            <a:endParaRPr lang="en-US" altLang="ar-EG" dirty="0"/>
          </a:p>
          <a:p>
            <a:pPr algn="l" rtl="0"/>
            <a:endParaRPr lang="en-US" altLang="ar-EG" dirty="0"/>
          </a:p>
          <a:p>
            <a:pPr algn="l" rtl="0"/>
            <a:endParaRPr lang="en-US" altLang="ar-EG" dirty="0"/>
          </a:p>
          <a:p>
            <a:pPr algn="l" rtl="0"/>
            <a:r>
              <a:rPr lang="en-US" altLang="ar-EG" dirty="0"/>
              <a:t>Let’s plot each factor separately and add them graphically</a:t>
            </a:r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2084388" y="1703388"/>
          <a:ext cx="4703762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6" name="Equation" r:id="rId3" imgW="2349360" imgH="863280" progId="Equation.3">
                  <p:embed/>
                </p:oleObj>
              </mc:Choice>
              <mc:Fallback>
                <p:oleObj name="Equation" r:id="rId3" imgW="234936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388" y="1703388"/>
                        <a:ext cx="4703762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2593975" y="3457575"/>
          <a:ext cx="4041775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7" name="Equation" r:id="rId5" imgW="2019240" imgH="965160" progId="Equation.3">
                  <p:embed/>
                </p:oleObj>
              </mc:Choice>
              <mc:Fallback>
                <p:oleObj name="Equation" r:id="rId5" imgW="201924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3975" y="3457575"/>
                        <a:ext cx="4041775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749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Breaking Down the Phase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143000"/>
            <a:ext cx="7924800" cy="5334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/>
            <a:r>
              <a:rPr lang="en-US" altLang="ar-EG" dirty="0"/>
              <a:t>Since</a:t>
            </a:r>
          </a:p>
          <a:p>
            <a:pPr algn="l" rtl="0"/>
            <a:endParaRPr lang="en-US" altLang="ar-EG" dirty="0"/>
          </a:p>
          <a:p>
            <a:pPr algn="l" rtl="0"/>
            <a:endParaRPr lang="en-US" altLang="ar-EG" dirty="0"/>
          </a:p>
          <a:p>
            <a:pPr algn="l" rtl="0"/>
            <a:endParaRPr lang="en-US" altLang="ar-EG" dirty="0"/>
          </a:p>
          <a:p>
            <a:pPr algn="l" rtl="0"/>
            <a:endParaRPr lang="en-US" altLang="ar-EG" dirty="0"/>
          </a:p>
          <a:p>
            <a:pPr algn="l" rtl="0"/>
            <a:endParaRPr lang="en-US" altLang="ar-EG" dirty="0"/>
          </a:p>
          <a:p>
            <a:pPr algn="l" rtl="0"/>
            <a:endParaRPr lang="en-US" altLang="ar-EG" dirty="0"/>
          </a:p>
          <a:p>
            <a:pPr algn="l" rtl="0"/>
            <a:endParaRPr lang="en-US" altLang="ar-EG" dirty="0"/>
          </a:p>
          <a:p>
            <a:pPr algn="l" rtl="0"/>
            <a:r>
              <a:rPr lang="en-US" altLang="ar-EG" dirty="0"/>
              <a:t>Let’s plot each factor separately and add them graphically</a:t>
            </a:r>
          </a:p>
          <a:p>
            <a:pPr algn="l" rtl="0"/>
            <a:endParaRPr lang="en-US" altLang="ar-EG" dirty="0"/>
          </a:p>
        </p:txBody>
      </p:sp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1981200" y="1841500"/>
          <a:ext cx="41941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1" name="Equation" r:id="rId3" imgW="2095200" imgH="457200" progId="Equation.3">
                  <p:embed/>
                </p:oleObj>
              </mc:Choice>
              <mc:Fallback>
                <p:oleObj name="Equation" r:id="rId3" imgW="2095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841500"/>
                        <a:ext cx="41941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9" name="Object 5"/>
          <p:cNvGraphicFramePr>
            <a:graphicFrameLocks noChangeAspect="1"/>
          </p:cNvGraphicFramePr>
          <p:nvPr/>
        </p:nvGraphicFramePr>
        <p:xfrm>
          <a:off x="2273300" y="1244600"/>
          <a:ext cx="213518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2" name="Equation" r:id="rId5" imgW="1066680" imgH="177480" progId="Equation.3">
                  <p:embed/>
                </p:oleObj>
              </mc:Choice>
              <mc:Fallback>
                <p:oleObj name="Equation" r:id="rId5" imgW="1066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1244600"/>
                        <a:ext cx="2135188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2590800" y="2935288"/>
          <a:ext cx="3633788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3" name="Equation" r:id="rId7" imgW="1815840" imgH="888840" progId="Equation.3">
                  <p:embed/>
                </p:oleObj>
              </mc:Choice>
              <mc:Fallback>
                <p:oleObj name="Equation" r:id="rId7" imgW="181584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935288"/>
                        <a:ext cx="3633788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73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EG"/>
              <a:t>Magnitude Bode Plot: DC Zero</a:t>
            </a:r>
          </a:p>
        </p:txBody>
      </p:sp>
      <p:grpSp>
        <p:nvGrpSpPr>
          <p:cNvPr id="89137" name="Group 49"/>
          <p:cNvGrpSpPr>
            <a:grpSpLocks/>
          </p:cNvGrpSpPr>
          <p:nvPr/>
        </p:nvGrpSpPr>
        <p:grpSpPr bwMode="auto">
          <a:xfrm>
            <a:off x="147638" y="1089025"/>
            <a:ext cx="8709025" cy="5543550"/>
            <a:chOff x="93" y="686"/>
            <a:chExt cx="5486" cy="3492"/>
          </a:xfrm>
        </p:grpSpPr>
        <p:grpSp>
          <p:nvGrpSpPr>
            <p:cNvPr id="89133" name="Group 45"/>
            <p:cNvGrpSpPr>
              <a:grpSpLocks/>
            </p:cNvGrpSpPr>
            <p:nvPr/>
          </p:nvGrpSpPr>
          <p:grpSpPr bwMode="auto">
            <a:xfrm>
              <a:off x="93" y="686"/>
              <a:ext cx="450" cy="3492"/>
              <a:chOff x="93" y="686"/>
              <a:chExt cx="450" cy="3492"/>
            </a:xfrm>
          </p:grpSpPr>
          <p:sp>
            <p:nvSpPr>
              <p:cNvPr id="89093" name="Line 5"/>
              <p:cNvSpPr>
                <a:spLocks noChangeShapeType="1"/>
              </p:cNvSpPr>
              <p:nvPr/>
            </p:nvSpPr>
            <p:spPr bwMode="auto">
              <a:xfrm>
                <a:off x="492" y="686"/>
                <a:ext cx="0" cy="34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9104" name="Line 16"/>
              <p:cNvSpPr>
                <a:spLocks noChangeShapeType="1"/>
              </p:cNvSpPr>
              <p:nvPr/>
            </p:nvSpPr>
            <p:spPr bwMode="auto">
              <a:xfrm>
                <a:off x="417" y="890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9105" name="Line 17"/>
              <p:cNvSpPr>
                <a:spLocks noChangeShapeType="1"/>
              </p:cNvSpPr>
              <p:nvPr/>
            </p:nvSpPr>
            <p:spPr bwMode="auto">
              <a:xfrm>
                <a:off x="417" y="1258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9106" name="Line 18"/>
              <p:cNvSpPr>
                <a:spLocks noChangeShapeType="1"/>
              </p:cNvSpPr>
              <p:nvPr/>
            </p:nvSpPr>
            <p:spPr bwMode="auto">
              <a:xfrm>
                <a:off x="417" y="1627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9107" name="Line 19"/>
              <p:cNvSpPr>
                <a:spLocks noChangeShapeType="1"/>
              </p:cNvSpPr>
              <p:nvPr/>
            </p:nvSpPr>
            <p:spPr bwMode="auto">
              <a:xfrm>
                <a:off x="417" y="1995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9109" name="Line 21"/>
              <p:cNvSpPr>
                <a:spLocks noChangeShapeType="1"/>
              </p:cNvSpPr>
              <p:nvPr/>
            </p:nvSpPr>
            <p:spPr bwMode="auto">
              <a:xfrm>
                <a:off x="417" y="2732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9110" name="Line 22"/>
              <p:cNvSpPr>
                <a:spLocks noChangeShapeType="1"/>
              </p:cNvSpPr>
              <p:nvPr/>
            </p:nvSpPr>
            <p:spPr bwMode="auto">
              <a:xfrm>
                <a:off x="417" y="3101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9111" name="Line 23"/>
              <p:cNvSpPr>
                <a:spLocks noChangeShapeType="1"/>
              </p:cNvSpPr>
              <p:nvPr/>
            </p:nvSpPr>
            <p:spPr bwMode="auto">
              <a:xfrm>
                <a:off x="417" y="3469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9112" name="Line 24"/>
              <p:cNvSpPr>
                <a:spLocks noChangeShapeType="1"/>
              </p:cNvSpPr>
              <p:nvPr/>
            </p:nvSpPr>
            <p:spPr bwMode="auto">
              <a:xfrm>
                <a:off x="417" y="3838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9121" name="Text Box 33"/>
              <p:cNvSpPr txBox="1">
                <a:spLocks noChangeArrowheads="1"/>
              </p:cNvSpPr>
              <p:nvPr/>
            </p:nvSpPr>
            <p:spPr bwMode="auto">
              <a:xfrm>
                <a:off x="93" y="774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80</a:t>
                </a:r>
                <a:endParaRPr lang="en-US" altLang="ar-EG" baseline="50000"/>
              </a:p>
            </p:txBody>
          </p:sp>
          <p:sp>
            <p:nvSpPr>
              <p:cNvPr id="89122" name="Text Box 34"/>
              <p:cNvSpPr txBox="1">
                <a:spLocks noChangeArrowheads="1"/>
              </p:cNvSpPr>
              <p:nvPr/>
            </p:nvSpPr>
            <p:spPr bwMode="auto">
              <a:xfrm>
                <a:off x="93" y="1879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20</a:t>
                </a:r>
                <a:endParaRPr lang="en-US" altLang="ar-EG" baseline="50000"/>
              </a:p>
            </p:txBody>
          </p:sp>
          <p:sp>
            <p:nvSpPr>
              <p:cNvPr id="89124" name="Text Box 36"/>
              <p:cNvSpPr txBox="1">
                <a:spLocks noChangeArrowheads="1"/>
              </p:cNvSpPr>
              <p:nvPr/>
            </p:nvSpPr>
            <p:spPr bwMode="auto">
              <a:xfrm>
                <a:off x="93" y="1115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60</a:t>
                </a:r>
                <a:endParaRPr lang="en-US" altLang="ar-EG" baseline="50000"/>
              </a:p>
            </p:txBody>
          </p:sp>
          <p:sp>
            <p:nvSpPr>
              <p:cNvPr id="89125" name="Text Box 37"/>
              <p:cNvSpPr txBox="1">
                <a:spLocks noChangeArrowheads="1"/>
              </p:cNvSpPr>
              <p:nvPr/>
            </p:nvSpPr>
            <p:spPr bwMode="auto">
              <a:xfrm>
                <a:off x="93" y="1511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40</a:t>
                </a:r>
                <a:endParaRPr lang="en-US" altLang="ar-EG" baseline="50000"/>
              </a:p>
            </p:txBody>
          </p:sp>
          <p:sp>
            <p:nvSpPr>
              <p:cNvPr id="89126" name="Text Box 38"/>
              <p:cNvSpPr txBox="1">
                <a:spLocks noChangeArrowheads="1"/>
              </p:cNvSpPr>
              <p:nvPr/>
            </p:nvSpPr>
            <p:spPr bwMode="auto">
              <a:xfrm>
                <a:off x="93" y="2616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-20</a:t>
                </a:r>
                <a:endParaRPr lang="en-US" altLang="ar-EG" baseline="50000"/>
              </a:p>
            </p:txBody>
          </p:sp>
          <p:sp>
            <p:nvSpPr>
              <p:cNvPr id="89128" name="Text Box 40"/>
              <p:cNvSpPr txBox="1">
                <a:spLocks noChangeArrowheads="1"/>
              </p:cNvSpPr>
              <p:nvPr/>
            </p:nvSpPr>
            <p:spPr bwMode="auto">
              <a:xfrm>
                <a:off x="93" y="3353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-60</a:t>
                </a:r>
                <a:endParaRPr lang="en-US" altLang="ar-EG" baseline="50000"/>
              </a:p>
            </p:txBody>
          </p:sp>
          <p:sp>
            <p:nvSpPr>
              <p:cNvPr id="89129" name="Text Box 41"/>
              <p:cNvSpPr txBox="1">
                <a:spLocks noChangeArrowheads="1"/>
              </p:cNvSpPr>
              <p:nvPr/>
            </p:nvSpPr>
            <p:spPr bwMode="auto">
              <a:xfrm>
                <a:off x="93" y="3722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-80</a:t>
                </a:r>
                <a:endParaRPr lang="en-US" altLang="ar-EG" baseline="50000"/>
              </a:p>
            </p:txBody>
          </p:sp>
          <p:sp>
            <p:nvSpPr>
              <p:cNvPr id="89130" name="Text Box 42"/>
              <p:cNvSpPr txBox="1">
                <a:spLocks noChangeArrowheads="1"/>
              </p:cNvSpPr>
              <p:nvPr/>
            </p:nvSpPr>
            <p:spPr bwMode="auto">
              <a:xfrm>
                <a:off x="93" y="2985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-40</a:t>
                </a:r>
                <a:endParaRPr lang="en-US" altLang="ar-EG" baseline="50000"/>
              </a:p>
            </p:txBody>
          </p:sp>
        </p:grpSp>
        <p:grpSp>
          <p:nvGrpSpPr>
            <p:cNvPr id="89134" name="Group 46"/>
            <p:cNvGrpSpPr>
              <a:grpSpLocks/>
            </p:cNvGrpSpPr>
            <p:nvPr/>
          </p:nvGrpSpPr>
          <p:grpSpPr bwMode="auto">
            <a:xfrm>
              <a:off x="220" y="2270"/>
              <a:ext cx="5359" cy="400"/>
              <a:chOff x="220" y="2270"/>
              <a:chExt cx="5359" cy="400"/>
            </a:xfrm>
          </p:grpSpPr>
          <p:sp>
            <p:nvSpPr>
              <p:cNvPr id="89092" name="Line 4"/>
              <p:cNvSpPr>
                <a:spLocks noChangeShapeType="1"/>
              </p:cNvSpPr>
              <p:nvPr/>
            </p:nvSpPr>
            <p:spPr bwMode="auto">
              <a:xfrm>
                <a:off x="220" y="2364"/>
                <a:ext cx="51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9094" name="Line 6"/>
              <p:cNvSpPr>
                <a:spLocks noChangeShapeType="1"/>
              </p:cNvSpPr>
              <p:nvPr/>
            </p:nvSpPr>
            <p:spPr bwMode="auto">
              <a:xfrm>
                <a:off x="1040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9095" name="Line 7"/>
              <p:cNvSpPr>
                <a:spLocks noChangeShapeType="1"/>
              </p:cNvSpPr>
              <p:nvPr/>
            </p:nvSpPr>
            <p:spPr bwMode="auto">
              <a:xfrm>
                <a:off x="160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9097" name="Line 9"/>
              <p:cNvSpPr>
                <a:spLocks noChangeShapeType="1"/>
              </p:cNvSpPr>
              <p:nvPr/>
            </p:nvSpPr>
            <p:spPr bwMode="auto">
              <a:xfrm>
                <a:off x="217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9098" name="Line 10"/>
              <p:cNvSpPr>
                <a:spLocks noChangeShapeType="1"/>
              </p:cNvSpPr>
              <p:nvPr/>
            </p:nvSpPr>
            <p:spPr bwMode="auto">
              <a:xfrm>
                <a:off x="2749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9099" name="Line 11"/>
              <p:cNvSpPr>
                <a:spLocks noChangeShapeType="1"/>
              </p:cNvSpPr>
              <p:nvPr/>
            </p:nvSpPr>
            <p:spPr bwMode="auto">
              <a:xfrm>
                <a:off x="331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9100" name="Line 12"/>
              <p:cNvSpPr>
                <a:spLocks noChangeShapeType="1"/>
              </p:cNvSpPr>
              <p:nvPr/>
            </p:nvSpPr>
            <p:spPr bwMode="auto">
              <a:xfrm>
                <a:off x="388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9101" name="Line 13"/>
              <p:cNvSpPr>
                <a:spLocks noChangeShapeType="1"/>
              </p:cNvSpPr>
              <p:nvPr/>
            </p:nvSpPr>
            <p:spPr bwMode="auto">
              <a:xfrm>
                <a:off x="445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9103" name="Line 15"/>
              <p:cNvSpPr>
                <a:spLocks noChangeShapeType="1"/>
              </p:cNvSpPr>
              <p:nvPr/>
            </p:nvSpPr>
            <p:spPr bwMode="auto">
              <a:xfrm>
                <a:off x="5028" y="2319"/>
                <a:ext cx="0" cy="1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89113" name="Text Box 25"/>
              <p:cNvSpPr txBox="1">
                <a:spLocks noChangeArrowheads="1"/>
              </p:cNvSpPr>
              <p:nvPr/>
            </p:nvSpPr>
            <p:spPr bwMode="auto">
              <a:xfrm>
                <a:off x="88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4</a:t>
                </a:r>
              </a:p>
            </p:txBody>
          </p:sp>
          <p:sp>
            <p:nvSpPr>
              <p:cNvPr id="89114" name="Text Box 26"/>
              <p:cNvSpPr txBox="1">
                <a:spLocks noChangeArrowheads="1"/>
              </p:cNvSpPr>
              <p:nvPr/>
            </p:nvSpPr>
            <p:spPr bwMode="auto">
              <a:xfrm>
                <a:off x="144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5</a:t>
                </a:r>
              </a:p>
            </p:txBody>
          </p:sp>
          <p:sp>
            <p:nvSpPr>
              <p:cNvPr id="89115" name="Text Box 27"/>
              <p:cNvSpPr txBox="1">
                <a:spLocks noChangeArrowheads="1"/>
              </p:cNvSpPr>
              <p:nvPr/>
            </p:nvSpPr>
            <p:spPr bwMode="auto">
              <a:xfrm>
                <a:off x="201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6</a:t>
                </a:r>
              </a:p>
            </p:txBody>
          </p:sp>
          <p:sp>
            <p:nvSpPr>
              <p:cNvPr id="89116" name="Text Box 28"/>
              <p:cNvSpPr txBox="1">
                <a:spLocks noChangeArrowheads="1"/>
              </p:cNvSpPr>
              <p:nvPr/>
            </p:nvSpPr>
            <p:spPr bwMode="auto">
              <a:xfrm>
                <a:off x="2584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7</a:t>
                </a:r>
              </a:p>
            </p:txBody>
          </p:sp>
          <p:sp>
            <p:nvSpPr>
              <p:cNvPr id="89117" name="Text Box 29"/>
              <p:cNvSpPr txBox="1">
                <a:spLocks noChangeArrowheads="1"/>
              </p:cNvSpPr>
              <p:nvPr/>
            </p:nvSpPr>
            <p:spPr bwMode="auto">
              <a:xfrm>
                <a:off x="3153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8</a:t>
                </a:r>
              </a:p>
            </p:txBody>
          </p:sp>
          <p:sp>
            <p:nvSpPr>
              <p:cNvPr id="89118" name="Text Box 30"/>
              <p:cNvSpPr txBox="1">
                <a:spLocks noChangeArrowheads="1"/>
              </p:cNvSpPr>
              <p:nvPr/>
            </p:nvSpPr>
            <p:spPr bwMode="auto">
              <a:xfrm>
                <a:off x="3723" y="2439"/>
                <a:ext cx="32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9</a:t>
                </a:r>
              </a:p>
            </p:txBody>
          </p:sp>
          <p:sp>
            <p:nvSpPr>
              <p:cNvPr id="89119" name="Text Box 31"/>
              <p:cNvSpPr txBox="1">
                <a:spLocks noChangeArrowheads="1"/>
              </p:cNvSpPr>
              <p:nvPr/>
            </p:nvSpPr>
            <p:spPr bwMode="auto">
              <a:xfrm>
                <a:off x="4293" y="2439"/>
                <a:ext cx="3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10</a:t>
                </a:r>
              </a:p>
            </p:txBody>
          </p:sp>
          <p:sp>
            <p:nvSpPr>
              <p:cNvPr id="89120" name="Text Box 32"/>
              <p:cNvSpPr txBox="1">
                <a:spLocks noChangeArrowheads="1"/>
              </p:cNvSpPr>
              <p:nvPr/>
            </p:nvSpPr>
            <p:spPr bwMode="auto">
              <a:xfrm>
                <a:off x="4863" y="2439"/>
                <a:ext cx="3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ar-EG"/>
                  <a:t>10</a:t>
                </a:r>
                <a:r>
                  <a:rPr lang="en-US" altLang="ar-EG" baseline="50000"/>
                  <a:t>11</a:t>
                </a:r>
              </a:p>
            </p:txBody>
          </p:sp>
          <p:graphicFrame>
            <p:nvGraphicFramePr>
              <p:cNvPr id="89131" name="Object 43"/>
              <p:cNvGraphicFramePr>
                <a:graphicFrameLocks noChangeAspect="1"/>
              </p:cNvGraphicFramePr>
              <p:nvPr/>
            </p:nvGraphicFramePr>
            <p:xfrm>
              <a:off x="5352" y="2270"/>
              <a:ext cx="227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6844" name="Equation" r:id="rId3" imgW="152280" imgH="139680" progId="Equation.3">
                      <p:embed/>
                    </p:oleObj>
                  </mc:Choice>
                  <mc:Fallback>
                    <p:oleObj name="Equation" r:id="rId3" imgW="15228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52" y="2270"/>
                            <a:ext cx="227" cy="2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89136" name="Object 48"/>
          <p:cNvGraphicFramePr>
            <a:graphicFrameLocks noChangeAspect="1"/>
          </p:cNvGraphicFramePr>
          <p:nvPr/>
        </p:nvGraphicFramePr>
        <p:xfrm>
          <a:off x="1044575" y="1169988"/>
          <a:ext cx="881063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5" name="Equation" r:id="rId5" imgW="317160" imgH="431640" progId="Equation.3">
                  <p:embed/>
                </p:oleObj>
              </mc:Choice>
              <mc:Fallback>
                <p:oleObj name="Equation" r:id="rId5" imgW="317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1169988"/>
                        <a:ext cx="881063" cy="119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38" name="Line 50"/>
          <p:cNvSpPr>
            <a:spLocks noChangeShapeType="1"/>
          </p:cNvSpPr>
          <p:nvPr/>
        </p:nvSpPr>
        <p:spPr bwMode="auto">
          <a:xfrm flipH="1">
            <a:off x="147638" y="1244600"/>
            <a:ext cx="6284912" cy="406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89140" name="Line 52"/>
          <p:cNvSpPr>
            <a:spLocks noChangeShapeType="1"/>
          </p:cNvSpPr>
          <p:nvPr/>
        </p:nvSpPr>
        <p:spPr bwMode="auto">
          <a:xfrm>
            <a:off x="781050" y="4337050"/>
            <a:ext cx="869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89148" name="Group 60"/>
          <p:cNvGrpSpPr>
            <a:grpSpLocks/>
          </p:cNvGrpSpPr>
          <p:nvPr/>
        </p:nvGrpSpPr>
        <p:grpSpPr bwMode="auto">
          <a:xfrm>
            <a:off x="862013" y="2582863"/>
            <a:ext cx="3502025" cy="1169987"/>
            <a:chOff x="543" y="1627"/>
            <a:chExt cx="2206" cy="737"/>
          </a:xfrm>
        </p:grpSpPr>
        <p:sp>
          <p:nvSpPr>
            <p:cNvPr id="89141" name="Line 53"/>
            <p:cNvSpPr>
              <a:spLocks noChangeShapeType="1"/>
            </p:cNvSpPr>
            <p:nvPr/>
          </p:nvSpPr>
          <p:spPr bwMode="auto">
            <a:xfrm flipV="1">
              <a:off x="543" y="1627"/>
              <a:ext cx="2206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89142" name="Line 54"/>
            <p:cNvSpPr>
              <a:spLocks noChangeShapeType="1"/>
            </p:cNvSpPr>
            <p:nvPr/>
          </p:nvSpPr>
          <p:spPr bwMode="auto">
            <a:xfrm flipV="1">
              <a:off x="2749" y="1627"/>
              <a:ext cx="0" cy="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grpSp>
        <p:nvGrpSpPr>
          <p:cNvPr id="89147" name="Group 59"/>
          <p:cNvGrpSpPr>
            <a:grpSpLocks/>
          </p:cNvGrpSpPr>
          <p:nvPr/>
        </p:nvGrpSpPr>
        <p:grpSpPr bwMode="auto">
          <a:xfrm>
            <a:off x="862013" y="3167063"/>
            <a:ext cx="2597150" cy="592137"/>
            <a:chOff x="543" y="1995"/>
            <a:chExt cx="1636" cy="373"/>
          </a:xfrm>
        </p:grpSpPr>
        <p:sp>
          <p:nvSpPr>
            <p:cNvPr id="89139" name="Line 51"/>
            <p:cNvSpPr>
              <a:spLocks noChangeShapeType="1"/>
            </p:cNvSpPr>
            <p:nvPr/>
          </p:nvSpPr>
          <p:spPr bwMode="auto">
            <a:xfrm>
              <a:off x="543" y="1995"/>
              <a:ext cx="16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89143" name="Line 55"/>
            <p:cNvSpPr>
              <a:spLocks noChangeShapeType="1"/>
            </p:cNvSpPr>
            <p:nvPr/>
          </p:nvSpPr>
          <p:spPr bwMode="auto">
            <a:xfrm flipV="1">
              <a:off x="2179" y="1995"/>
              <a:ext cx="0" cy="3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grpSp>
        <p:nvGrpSpPr>
          <p:cNvPr id="89146" name="Group 58"/>
          <p:cNvGrpSpPr>
            <a:grpSpLocks/>
          </p:cNvGrpSpPr>
          <p:nvPr/>
        </p:nvGrpSpPr>
        <p:grpSpPr bwMode="auto">
          <a:xfrm>
            <a:off x="2292350" y="2898775"/>
            <a:ext cx="654050" cy="704850"/>
            <a:chOff x="1444" y="1826"/>
            <a:chExt cx="412" cy="444"/>
          </a:xfrm>
        </p:grpSpPr>
        <p:sp>
          <p:nvSpPr>
            <p:cNvPr id="89144" name="Line 56"/>
            <p:cNvSpPr>
              <a:spLocks noChangeShapeType="1"/>
            </p:cNvSpPr>
            <p:nvPr/>
          </p:nvSpPr>
          <p:spPr bwMode="auto">
            <a:xfrm>
              <a:off x="1609" y="2110"/>
              <a:ext cx="0" cy="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89145" name="Text Box 57"/>
            <p:cNvSpPr txBox="1">
              <a:spLocks noChangeArrowheads="1"/>
            </p:cNvSpPr>
            <p:nvPr/>
          </p:nvSpPr>
          <p:spPr bwMode="auto">
            <a:xfrm>
              <a:off x="1444" y="1826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ar-EG"/>
                <a:t>0 dB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667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9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9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3304</TotalTime>
  <Words>348</Words>
  <Application>Microsoft Office PowerPoint</Application>
  <PresentationFormat>On-screen Show (4:3)</PresentationFormat>
  <Paragraphs>194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Automatic Control</vt:lpstr>
      <vt:lpstr>PowerPoint Presentation</vt:lpstr>
      <vt:lpstr>PowerPoint Presentation</vt:lpstr>
      <vt:lpstr>Bode Plot Overview</vt:lpstr>
      <vt:lpstr>Summary of Individual Factors </vt:lpstr>
      <vt:lpstr>Example</vt:lpstr>
      <vt:lpstr>Breaking Down the Magnitude</vt:lpstr>
      <vt:lpstr>Breaking Down the Phase</vt:lpstr>
      <vt:lpstr>Magnitude Bode Plot: DC Zero</vt:lpstr>
      <vt:lpstr>Phase Bode Plot: DC Zero</vt:lpstr>
      <vt:lpstr>Magnitude Bode Plot: Add First Pole</vt:lpstr>
      <vt:lpstr>Phase Bode Plot: Add First Pole</vt:lpstr>
      <vt:lpstr>Magnitude Bode Plot: Add 2nd Zero</vt:lpstr>
      <vt:lpstr>Phase Bode Plot: Add 2nd Zero</vt:lpstr>
      <vt:lpstr>Magnitude Bode Plot: Add 2nd Pole</vt:lpstr>
      <vt:lpstr>Phase Bode Plot: Add 2nd Pole</vt:lpstr>
      <vt:lpstr>Comparison to “Actual” Mag Plot</vt:lpstr>
      <vt:lpstr>Comparison to “Actual” Phase Plot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</dc:creator>
  <cp:lastModifiedBy>Dr. Mohamed Ahmed Ebrahim</cp:lastModifiedBy>
  <cp:revision>339</cp:revision>
  <dcterms:created xsi:type="dcterms:W3CDTF">2013-03-07T11:53:14Z</dcterms:created>
  <dcterms:modified xsi:type="dcterms:W3CDTF">2014-12-21T21:19:15Z</dcterms:modified>
</cp:coreProperties>
</file>